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iBidlRUwy1AmygI6u9MCtcFSPp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" name="Google Shape;42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0" y="0"/>
            <a:ext cx="4754880" cy="68580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4389120" y="0"/>
            <a:ext cx="365760" cy="685800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5029200" y="2011680"/>
            <a:ext cx="66751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Service Provider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Teknik Görünümü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5029200" y="4114800"/>
            <a:ext cx="66751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Control plane · Worker runtime · GPU izolasyonu · Production hazırlık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5029200" y="3931920"/>
            <a:ext cx="2286000" cy="45720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1" title="logo_champag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4100" y="1904025"/>
            <a:ext cx="1648375" cy="164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"/>
          <p:cNvSpPr/>
          <p:nvPr/>
        </p:nvSpPr>
        <p:spPr>
          <a:xfrm>
            <a:off x="1008838" y="3427538"/>
            <a:ext cx="27372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3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TOMRIS CLOUD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0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AĞ SÖZLEŞMESİ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0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Port ve protokol matrisi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0"/>
          <p:cNvSpPr/>
          <p:nvPr/>
        </p:nvSpPr>
        <p:spPr>
          <a:xfrm>
            <a:off x="502920" y="1463040"/>
            <a:ext cx="1645920" cy="4114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0"/>
          <p:cNvSpPr/>
          <p:nvPr/>
        </p:nvSpPr>
        <p:spPr>
          <a:xfrm>
            <a:off x="594360" y="1463040"/>
            <a:ext cx="1463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Port / Yol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0"/>
          <p:cNvSpPr/>
          <p:nvPr/>
        </p:nvSpPr>
        <p:spPr>
          <a:xfrm>
            <a:off x="2148840" y="1463040"/>
            <a:ext cx="2926080" cy="4114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0"/>
          <p:cNvSpPr/>
          <p:nvPr/>
        </p:nvSpPr>
        <p:spPr>
          <a:xfrm>
            <a:off x="2240280" y="1463040"/>
            <a:ext cx="2743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Kaynak → Hedef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0"/>
          <p:cNvSpPr/>
          <p:nvPr/>
        </p:nvSpPr>
        <p:spPr>
          <a:xfrm>
            <a:off x="5074920" y="1463040"/>
            <a:ext cx="3749040" cy="4114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"/>
          <p:cNvSpPr/>
          <p:nvPr/>
        </p:nvSpPr>
        <p:spPr>
          <a:xfrm>
            <a:off x="5166360" y="1463040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Amaç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/>
          <p:nvPr/>
        </p:nvSpPr>
        <p:spPr>
          <a:xfrm>
            <a:off x="8823960" y="1463040"/>
            <a:ext cx="2560320" cy="4114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0"/>
          <p:cNvSpPr/>
          <p:nvPr/>
        </p:nvSpPr>
        <p:spPr>
          <a:xfrm>
            <a:off x="8915400" y="1463040"/>
            <a:ext cx="23774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Maruziyet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502920" y="1920240"/>
            <a:ext cx="11155680" cy="640080"/>
          </a:xfrm>
          <a:prstGeom prst="rect">
            <a:avLst/>
          </a:prstGeom>
          <a:solidFill>
            <a:srgbClr val="F5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0"/>
          <p:cNvSpPr/>
          <p:nvPr/>
        </p:nvSpPr>
        <p:spPr>
          <a:xfrm>
            <a:off x="594360" y="1920240"/>
            <a:ext cx="14630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443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0"/>
          <p:cNvSpPr/>
          <p:nvPr/>
        </p:nvSpPr>
        <p:spPr>
          <a:xfrm>
            <a:off x="2240280" y="192024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Browser → Nginx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0"/>
          <p:cNvSpPr/>
          <p:nvPr/>
        </p:nvSpPr>
        <p:spPr>
          <a:xfrm>
            <a:off x="5166360" y="19202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Portal ve API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/>
          <p:nvPr/>
        </p:nvSpPr>
        <p:spPr>
          <a:xfrm>
            <a:off x="8915400" y="192024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Public / TLS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502920" y="2606040"/>
            <a:ext cx="11155680" cy="64008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0"/>
          <p:cNvSpPr/>
          <p:nvPr/>
        </p:nvSpPr>
        <p:spPr>
          <a:xfrm>
            <a:off x="594360" y="2606040"/>
            <a:ext cx="14630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/worker-ws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0"/>
          <p:cNvSpPr/>
          <p:nvPr/>
        </p:nvSpPr>
        <p:spPr>
          <a:xfrm>
            <a:off x="2240280" y="260604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Worker → Agentis :7005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0"/>
          <p:cNvSpPr/>
          <p:nvPr/>
        </p:nvSpPr>
        <p:spPr>
          <a:xfrm>
            <a:off x="5166360" y="26060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Deploy, proxy, log, stats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8915400" y="260604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Outbound auth WS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0"/>
          <p:cNvSpPr/>
          <p:nvPr/>
        </p:nvSpPr>
        <p:spPr>
          <a:xfrm>
            <a:off x="502920" y="3291840"/>
            <a:ext cx="11155680" cy="640080"/>
          </a:xfrm>
          <a:prstGeom prst="rect">
            <a:avLst/>
          </a:prstGeom>
          <a:solidFill>
            <a:srgbClr val="F5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0"/>
          <p:cNvSpPr/>
          <p:nvPr/>
        </p:nvSpPr>
        <p:spPr>
          <a:xfrm>
            <a:off x="594360" y="3291840"/>
            <a:ext cx="14630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/litellm-ws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0"/>
          <p:cNvSpPr/>
          <p:nvPr/>
        </p:nvSpPr>
        <p:spPr>
          <a:xfrm>
            <a:off x="2240280" y="329184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Model/GPU bridge → Agentis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0"/>
          <p:cNvSpPr/>
          <p:nvPr/>
        </p:nvSpPr>
        <p:spPr>
          <a:xfrm>
            <a:off x="5166360" y="32918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LLM worker + tunnel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0"/>
          <p:cNvSpPr/>
          <p:nvPr/>
        </p:nvSpPr>
        <p:spPr>
          <a:xfrm>
            <a:off x="8915400" y="329184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Outbound auth WS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0"/>
          <p:cNvSpPr/>
          <p:nvPr/>
        </p:nvSpPr>
        <p:spPr>
          <a:xfrm>
            <a:off x="502920" y="3977640"/>
            <a:ext cx="11155680" cy="64008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0"/>
          <p:cNvSpPr/>
          <p:nvPr/>
        </p:nvSpPr>
        <p:spPr>
          <a:xfrm>
            <a:off x="594360" y="3977640"/>
            <a:ext cx="14630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9080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0"/>
          <p:cNvSpPr/>
          <p:nvPr/>
        </p:nvSpPr>
        <p:spPr>
          <a:xfrm>
            <a:off x="2240280" y="397764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Master → GPU node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0"/>
          <p:cNvSpPr/>
          <p:nvPr/>
        </p:nvSpPr>
        <p:spPr>
          <a:xfrm>
            <a:off x="5166360" y="39776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Provisioning API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0"/>
          <p:cNvSpPr/>
          <p:nvPr/>
        </p:nvSpPr>
        <p:spPr>
          <a:xfrm>
            <a:off x="8915400" y="397764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Loopback/private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0"/>
          <p:cNvSpPr/>
          <p:nvPr/>
        </p:nvSpPr>
        <p:spPr>
          <a:xfrm>
            <a:off x="502920" y="4663440"/>
            <a:ext cx="11155680" cy="640080"/>
          </a:xfrm>
          <a:prstGeom prst="rect">
            <a:avLst/>
          </a:prstGeom>
          <a:solidFill>
            <a:srgbClr val="F5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0"/>
          <p:cNvSpPr/>
          <p:nvPr/>
        </p:nvSpPr>
        <p:spPr>
          <a:xfrm>
            <a:off x="594360" y="4663440"/>
            <a:ext cx="14630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18000–18999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0"/>
          <p:cNvSpPr/>
          <p:nvPr/>
        </p:nvSpPr>
        <p:spPr>
          <a:xfrm>
            <a:off x="2240280" y="466344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VPN/master → tenant app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0"/>
          <p:cNvSpPr/>
          <p:nvPr/>
        </p:nvSpPr>
        <p:spPr>
          <a:xfrm>
            <a:off x="5166360" y="46634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Private HTTP service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8915400" y="466344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Allowlist/private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0"/>
          <p:cNvSpPr/>
          <p:nvPr/>
        </p:nvSpPr>
        <p:spPr>
          <a:xfrm>
            <a:off x="502920" y="5349240"/>
            <a:ext cx="11155680" cy="64008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0"/>
          <p:cNvSpPr/>
          <p:nvPr/>
        </p:nvSpPr>
        <p:spPr>
          <a:xfrm>
            <a:off x="594360" y="5349240"/>
            <a:ext cx="14630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22000–22999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0"/>
          <p:cNvSpPr/>
          <p:nvPr/>
        </p:nvSpPr>
        <p:spPr>
          <a:xfrm>
            <a:off x="2240280" y="534924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Gateway → tenant SSH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0"/>
          <p:cNvSpPr/>
          <p:nvPr/>
        </p:nvSpPr>
        <p:spPr>
          <a:xfrm>
            <a:off x="5166360" y="53492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SSH/SFTP backend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0"/>
          <p:cNvSpPr/>
          <p:nvPr/>
        </p:nvSpPr>
        <p:spPr>
          <a:xfrm>
            <a:off x="8915400" y="534924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Gateway/operator VPN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0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Provisioning ve tenant application trafiği aynı tokenı veya public yüzeyi paylaşmaz.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0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1"/>
          <p:cNvSpPr/>
          <p:nvPr/>
        </p:nvSpPr>
        <p:spPr>
          <a:xfrm>
            <a:off x="502920" y="36576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OPERASYONELLİK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İşletim: health'ten kanıta uzanan kontrol döngüsü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1097280" y="1828800"/>
            <a:ext cx="4297680" cy="1828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1"/>
          <p:cNvSpPr/>
          <p:nvPr/>
        </p:nvSpPr>
        <p:spPr>
          <a:xfrm>
            <a:off x="1097280" y="1828800"/>
            <a:ext cx="429768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1"/>
          <p:cNvSpPr/>
          <p:nvPr/>
        </p:nvSpPr>
        <p:spPr>
          <a:xfrm>
            <a:off x="1280160" y="1920240"/>
            <a:ext cx="640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1"/>
          <p:cNvSpPr/>
          <p:nvPr/>
        </p:nvSpPr>
        <p:spPr>
          <a:xfrm>
            <a:off x="1965960" y="192024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OBSERVE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1"/>
          <p:cNvSpPr/>
          <p:nvPr/>
        </p:nvSpPr>
        <p:spPr>
          <a:xfrm>
            <a:off x="1280160" y="25603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Health · heartbeat · queue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1"/>
          <p:cNvSpPr/>
          <p:nvPr/>
        </p:nvSpPr>
        <p:spPr>
          <a:xfrm>
            <a:off x="1280160" y="30175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DCGM · drift · run history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6583680" y="1828800"/>
            <a:ext cx="4297680" cy="1828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1"/>
          <p:cNvSpPr/>
          <p:nvPr/>
        </p:nvSpPr>
        <p:spPr>
          <a:xfrm>
            <a:off x="6583680" y="1828800"/>
            <a:ext cx="429768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1"/>
          <p:cNvSpPr/>
          <p:nvPr/>
        </p:nvSpPr>
        <p:spPr>
          <a:xfrm>
            <a:off x="6766560" y="1920240"/>
            <a:ext cx="640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7452360" y="192024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PROTECT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1"/>
          <p:cNvSpPr/>
          <p:nvPr/>
        </p:nvSpPr>
        <p:spPr>
          <a:xfrm>
            <a:off x="6766560" y="25603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Cordon · revoke · capture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6766560" y="30175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Fail-closed mutation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/>
          <p:nvPr/>
        </p:nvSpPr>
        <p:spPr>
          <a:xfrm>
            <a:off x="6583680" y="4114800"/>
            <a:ext cx="4297680" cy="1828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1"/>
          <p:cNvSpPr/>
          <p:nvPr/>
        </p:nvSpPr>
        <p:spPr>
          <a:xfrm>
            <a:off x="6583680" y="4114800"/>
            <a:ext cx="429768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1"/>
          <p:cNvSpPr/>
          <p:nvPr/>
        </p:nvSpPr>
        <p:spPr>
          <a:xfrm>
            <a:off x="6766560" y="4206240"/>
            <a:ext cx="640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"/>
          <p:cNvSpPr/>
          <p:nvPr/>
        </p:nvSpPr>
        <p:spPr>
          <a:xfrm>
            <a:off x="7452360" y="420624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RECOVER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"/>
          <p:cNvSpPr/>
          <p:nvPr/>
        </p:nvSpPr>
        <p:spPr>
          <a:xfrm>
            <a:off x="6766560" y="48463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State + workspace backup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1"/>
          <p:cNvSpPr/>
          <p:nvPr/>
        </p:nvSpPr>
        <p:spPr>
          <a:xfrm>
            <a:off x="6766560" y="53035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Gerçek restore testi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1"/>
          <p:cNvSpPr/>
          <p:nvPr/>
        </p:nvSpPr>
        <p:spPr>
          <a:xfrm>
            <a:off x="1097280" y="4114800"/>
            <a:ext cx="4297680" cy="1828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11"/>
          <p:cNvSpPr/>
          <p:nvPr/>
        </p:nvSpPr>
        <p:spPr>
          <a:xfrm>
            <a:off x="1097280" y="4114800"/>
            <a:ext cx="429768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1"/>
          <p:cNvSpPr/>
          <p:nvPr/>
        </p:nvSpPr>
        <p:spPr>
          <a:xfrm>
            <a:off x="1280160" y="4206240"/>
            <a:ext cx="640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"/>
          <p:cNvSpPr/>
          <p:nvPr/>
        </p:nvSpPr>
        <p:spPr>
          <a:xfrm>
            <a:off x="1965960" y="420624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PROVE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1"/>
          <p:cNvSpPr/>
          <p:nvPr/>
        </p:nvSpPr>
        <p:spPr>
          <a:xfrm>
            <a:off x="1280160" y="48463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Hash-chain · off-host anchor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1"/>
          <p:cNvSpPr/>
          <p:nvPr/>
        </p:nvSpPr>
        <p:spPr>
          <a:xfrm>
            <a:off x="1280160" y="530352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Signed readiness + ticket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1"/>
          <p:cNvSpPr/>
          <p:nvPr/>
        </p:nvSpPr>
        <p:spPr>
          <a:xfrm>
            <a:off x="4937760" y="3108960"/>
            <a:ext cx="2286000" cy="1463040"/>
          </a:xfrm>
          <a:prstGeom prst="ellipse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1"/>
          <p:cNvSpPr/>
          <p:nvPr/>
        </p:nvSpPr>
        <p:spPr>
          <a:xfrm>
            <a:off x="4937760" y="3108960"/>
            <a:ext cx="22860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EVIDENCE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CHAIN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1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2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1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2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AÇIK RİSK KAYDI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2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Production readiness: kritik açıklar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2"/>
          <p:cNvSpPr/>
          <p:nvPr/>
        </p:nvSpPr>
        <p:spPr>
          <a:xfrm>
            <a:off x="502920" y="1463040"/>
            <a:ext cx="822960" cy="36576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2"/>
          <p:cNvSpPr/>
          <p:nvPr/>
        </p:nvSpPr>
        <p:spPr>
          <a:xfrm>
            <a:off x="548640" y="1463040"/>
            <a:ext cx="731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Öncelik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2"/>
          <p:cNvSpPr/>
          <p:nvPr/>
        </p:nvSpPr>
        <p:spPr>
          <a:xfrm>
            <a:off x="1325880" y="1463040"/>
            <a:ext cx="2011680" cy="36576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2"/>
          <p:cNvSpPr/>
          <p:nvPr/>
        </p:nvSpPr>
        <p:spPr>
          <a:xfrm>
            <a:off x="1371600" y="1463040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Konu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2"/>
          <p:cNvSpPr/>
          <p:nvPr/>
        </p:nvSpPr>
        <p:spPr>
          <a:xfrm>
            <a:off x="3337560" y="1463040"/>
            <a:ext cx="3200400" cy="36576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2"/>
          <p:cNvSpPr/>
          <p:nvPr/>
        </p:nvSpPr>
        <p:spPr>
          <a:xfrm>
            <a:off x="3383280" y="146304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Risk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2"/>
          <p:cNvSpPr/>
          <p:nvPr/>
        </p:nvSpPr>
        <p:spPr>
          <a:xfrm>
            <a:off x="6537960" y="1463040"/>
            <a:ext cx="4800600" cy="36576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2"/>
          <p:cNvSpPr/>
          <p:nvPr/>
        </p:nvSpPr>
        <p:spPr>
          <a:xfrm>
            <a:off x="6583680" y="146304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Çıkış Ölçütü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2"/>
          <p:cNvSpPr/>
          <p:nvPr/>
        </p:nvSpPr>
        <p:spPr>
          <a:xfrm>
            <a:off x="502920" y="1874520"/>
            <a:ext cx="11018520" cy="640080"/>
          </a:xfrm>
          <a:prstGeom prst="rect">
            <a:avLst/>
          </a:prstGeom>
          <a:solidFill>
            <a:srgbClr val="FFF5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12"/>
          <p:cNvSpPr/>
          <p:nvPr/>
        </p:nvSpPr>
        <p:spPr>
          <a:xfrm>
            <a:off x="548640" y="1965960"/>
            <a:ext cx="685800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2"/>
          <p:cNvSpPr/>
          <p:nvPr/>
        </p:nvSpPr>
        <p:spPr>
          <a:xfrm>
            <a:off x="548640" y="196596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2"/>
          <p:cNvSpPr/>
          <p:nvPr/>
        </p:nvSpPr>
        <p:spPr>
          <a:xfrm>
            <a:off x="1371600" y="1874520"/>
            <a:ext cx="1920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inData tenant scope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2"/>
          <p:cNvSpPr/>
          <p:nvPr/>
        </p:nvSpPr>
        <p:spPr>
          <a:xfrm>
            <a:off x="3383280" y="18745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Cross-tenant metadata/veri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2"/>
          <p:cNvSpPr/>
          <p:nvPr/>
        </p:nvSpPr>
        <p:spPr>
          <a:xfrm>
            <a:off x="6583680" y="1874520"/>
            <a:ext cx="4709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organizationId + migration + negatif test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2"/>
          <p:cNvSpPr/>
          <p:nvPr/>
        </p:nvSpPr>
        <p:spPr>
          <a:xfrm>
            <a:off x="502920" y="2560320"/>
            <a:ext cx="11018520" cy="64008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2"/>
          <p:cNvSpPr/>
          <p:nvPr/>
        </p:nvSpPr>
        <p:spPr>
          <a:xfrm>
            <a:off x="548640" y="2651760"/>
            <a:ext cx="685800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2"/>
          <p:cNvSpPr/>
          <p:nvPr/>
        </p:nvSpPr>
        <p:spPr>
          <a:xfrm>
            <a:off x="548640" y="265176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1371600" y="2560320"/>
            <a:ext cx="1920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inData secret storage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2"/>
          <p:cNvSpPr/>
          <p:nvPr/>
        </p:nvSpPr>
        <p:spPr>
          <a:xfrm>
            <a:off x="3383280" y="25603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DB/LLM/LDAP credential açığı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2"/>
          <p:cNvSpPr/>
          <p:nvPr/>
        </p:nvSpPr>
        <p:spPr>
          <a:xfrm>
            <a:off x="6583680" y="2560320"/>
            <a:ext cx="4709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Merkezi secret referansı + rotation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2"/>
          <p:cNvSpPr/>
          <p:nvPr/>
        </p:nvSpPr>
        <p:spPr>
          <a:xfrm>
            <a:off x="502920" y="3246120"/>
            <a:ext cx="11018520" cy="640080"/>
          </a:xfrm>
          <a:prstGeom prst="rect">
            <a:avLst/>
          </a:prstGeom>
          <a:solidFill>
            <a:srgbClr val="FFF5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12"/>
          <p:cNvSpPr/>
          <p:nvPr/>
        </p:nvSpPr>
        <p:spPr>
          <a:xfrm>
            <a:off x="548640" y="3337560"/>
            <a:ext cx="685800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12"/>
          <p:cNvSpPr/>
          <p:nvPr/>
        </p:nvSpPr>
        <p:spPr>
          <a:xfrm>
            <a:off x="548640" y="333756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1371600" y="3246120"/>
            <a:ext cx="1920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GPU tenant mapping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2"/>
          <p:cNvSpPr/>
          <p:nvPr/>
        </p:nvSpPr>
        <p:spPr>
          <a:xfrm>
            <a:off x="3383280" y="32461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Sabit test-tenant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2"/>
          <p:cNvSpPr/>
          <p:nvPr/>
        </p:nvSpPr>
        <p:spPr>
          <a:xfrm>
            <a:off x="6583680" y="3246120"/>
            <a:ext cx="4709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Canonical org → tenant sözleşmesi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2"/>
          <p:cNvSpPr/>
          <p:nvPr/>
        </p:nvSpPr>
        <p:spPr>
          <a:xfrm>
            <a:off x="502920" y="3931920"/>
            <a:ext cx="11018520" cy="64008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12"/>
          <p:cNvSpPr/>
          <p:nvPr/>
        </p:nvSpPr>
        <p:spPr>
          <a:xfrm>
            <a:off x="548640" y="4023360"/>
            <a:ext cx="685800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2"/>
          <p:cNvSpPr/>
          <p:nvPr/>
        </p:nvSpPr>
        <p:spPr>
          <a:xfrm>
            <a:off x="548640" y="402336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2"/>
          <p:cNvSpPr/>
          <p:nvPr/>
        </p:nvSpPr>
        <p:spPr>
          <a:xfrm>
            <a:off x="1371600" y="3931920"/>
            <a:ext cx="1920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GPU package request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2"/>
          <p:cNvSpPr/>
          <p:nvPr/>
        </p:nvSpPr>
        <p:spPr>
          <a:xfrm>
            <a:off x="3383280" y="39319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Custom override API ile çelişiyor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2"/>
          <p:cNvSpPr/>
          <p:nvPr/>
        </p:nvSpPr>
        <p:spPr>
          <a:xfrm>
            <a:off x="6583680" y="3931920"/>
            <a:ext cx="4709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Yalnız /v1/packages kataloğu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2"/>
          <p:cNvSpPr/>
          <p:nvPr/>
        </p:nvSpPr>
        <p:spPr>
          <a:xfrm>
            <a:off x="502920" y="4617720"/>
            <a:ext cx="11018520" cy="640080"/>
          </a:xfrm>
          <a:prstGeom prst="rect">
            <a:avLst/>
          </a:prstGeom>
          <a:solidFill>
            <a:srgbClr val="FFF5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2"/>
          <p:cNvSpPr/>
          <p:nvPr/>
        </p:nvSpPr>
        <p:spPr>
          <a:xfrm>
            <a:off x="548640" y="4709160"/>
            <a:ext cx="685800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2"/>
          <p:cNvSpPr/>
          <p:nvPr/>
        </p:nvSpPr>
        <p:spPr>
          <a:xfrm>
            <a:off x="548640" y="470916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2"/>
          <p:cNvSpPr/>
          <p:nvPr/>
        </p:nvSpPr>
        <p:spPr>
          <a:xfrm>
            <a:off x="1371600" y="4617720"/>
            <a:ext cx="1920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SSH modeli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2"/>
          <p:cNvSpPr/>
          <p:nvPr/>
        </p:nvSpPr>
        <p:spPr>
          <a:xfrm>
            <a:off x="3383280" y="46177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Ortak private key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2"/>
          <p:cNvSpPr/>
          <p:nvPr/>
        </p:nvSpPr>
        <p:spPr>
          <a:xfrm>
            <a:off x="6583680" y="4617720"/>
            <a:ext cx="4709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Principal + süreli grant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2"/>
          <p:cNvSpPr/>
          <p:nvPr/>
        </p:nvSpPr>
        <p:spPr>
          <a:xfrm>
            <a:off x="502920" y="5303520"/>
            <a:ext cx="11018520" cy="64008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2"/>
          <p:cNvSpPr/>
          <p:nvPr/>
        </p:nvSpPr>
        <p:spPr>
          <a:xfrm>
            <a:off x="548640" y="5394960"/>
            <a:ext cx="685800" cy="4572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2"/>
          <p:cNvSpPr/>
          <p:nvPr/>
        </p:nvSpPr>
        <p:spPr>
          <a:xfrm>
            <a:off x="548640" y="539496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2"/>
          <p:cNvSpPr/>
          <p:nvPr/>
        </p:nvSpPr>
        <p:spPr>
          <a:xfrm>
            <a:off x="1371600" y="5303520"/>
            <a:ext cx="1920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GPU pilot gates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2"/>
          <p:cNvSpPr/>
          <p:nvPr/>
        </p:nvSpPr>
        <p:spPr>
          <a:xfrm>
            <a:off x="3383280" y="53035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Production kanıtı eksik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2"/>
          <p:cNvSpPr/>
          <p:nvPr/>
        </p:nvSpPr>
        <p:spPr>
          <a:xfrm>
            <a:off x="6583680" y="5303520"/>
            <a:ext cx="4709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Signing + 72h soak + restore + alert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2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C4444"/>
              </a:buClr>
              <a:buSzPts val="1000"/>
              <a:buFont typeface="Calibri"/>
              <a:buNone/>
            </a:pPr>
            <a:r>
              <a:rPr b="1" i="1" lang="en-US" sz="1000" u="none" cap="none" strike="noStrike">
                <a:solidFill>
                  <a:srgbClr val="CC4444"/>
                </a:solidFill>
                <a:latin typeface="Calibri"/>
                <a:ea typeface="Calibri"/>
                <a:cs typeface="Calibri"/>
                <a:sym typeface="Calibri"/>
              </a:rPr>
              <a:t>GPU çekirdeği pilot seviyesinde; production-ready olarak sunulmamalıdır.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2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3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3"/>
          <p:cNvSpPr/>
          <p:nvPr/>
        </p:nvSpPr>
        <p:spPr>
          <a:xfrm>
            <a:off x="502920" y="36576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SP ONBOARDING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3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SP onboarding: altyapıdan imzalı kabule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3"/>
          <p:cNvSpPr/>
          <p:nvPr/>
        </p:nvSpPr>
        <p:spPr>
          <a:xfrm>
            <a:off x="502920" y="1828800"/>
            <a:ext cx="3566160" cy="4114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3"/>
          <p:cNvSpPr/>
          <p:nvPr/>
        </p:nvSpPr>
        <p:spPr>
          <a:xfrm>
            <a:off x="1600200" y="1920240"/>
            <a:ext cx="1371600" cy="1371600"/>
          </a:xfrm>
          <a:prstGeom prst="ellipse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3"/>
          <p:cNvSpPr/>
          <p:nvPr/>
        </p:nvSpPr>
        <p:spPr>
          <a:xfrm>
            <a:off x="1600200" y="1920240"/>
            <a:ext cx="137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3"/>
          <p:cNvSpPr/>
          <p:nvPr/>
        </p:nvSpPr>
        <p:spPr>
          <a:xfrm>
            <a:off x="502920" y="342900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KUR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3"/>
          <p:cNvSpPr/>
          <p:nvPr/>
        </p:nvSpPr>
        <p:spPr>
          <a:xfrm>
            <a:off x="502920" y="3931920"/>
            <a:ext cx="3566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Altyapı kurulumu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3"/>
          <p:cNvSpPr/>
          <p:nvPr/>
        </p:nvSpPr>
        <p:spPr>
          <a:xfrm>
            <a:off x="685800" y="43434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Master + worker deploy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3"/>
          <p:cNvSpPr/>
          <p:nvPr/>
        </p:nvSpPr>
        <p:spPr>
          <a:xfrm>
            <a:off x="685800" y="48006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TLS, DNS, DB/Redis, auth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3"/>
          <p:cNvSpPr/>
          <p:nvPr/>
        </p:nvSpPr>
        <p:spPr>
          <a:xfrm>
            <a:off x="685800" y="52578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Registry ve outbound WS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3"/>
          <p:cNvSpPr/>
          <p:nvPr/>
        </p:nvSpPr>
        <p:spPr>
          <a:xfrm>
            <a:off x="4069080" y="3566160"/>
            <a:ext cx="274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3"/>
          <p:cNvSpPr/>
          <p:nvPr/>
        </p:nvSpPr>
        <p:spPr>
          <a:xfrm>
            <a:off x="4343400" y="1828800"/>
            <a:ext cx="3566160" cy="4114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13"/>
          <p:cNvSpPr/>
          <p:nvPr/>
        </p:nvSpPr>
        <p:spPr>
          <a:xfrm>
            <a:off x="5440680" y="1920240"/>
            <a:ext cx="1371600" cy="1371600"/>
          </a:xfrm>
          <a:prstGeom prst="ellipse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3"/>
          <p:cNvSpPr/>
          <p:nvPr/>
        </p:nvSpPr>
        <p:spPr>
          <a:xfrm>
            <a:off x="5440680" y="1920240"/>
            <a:ext cx="137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3"/>
          <p:cNvSpPr/>
          <p:nvPr/>
        </p:nvSpPr>
        <p:spPr>
          <a:xfrm>
            <a:off x="4343400" y="342900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DOĞRULA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3"/>
          <p:cNvSpPr/>
          <p:nvPr/>
        </p:nvSpPr>
        <p:spPr>
          <a:xfrm>
            <a:off x="4343400" y="3931920"/>
            <a:ext cx="3566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Güvenlik &amp; tenant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3"/>
          <p:cNvSpPr/>
          <p:nvPr/>
        </p:nvSpPr>
        <p:spPr>
          <a:xfrm>
            <a:off x="4526280" y="43434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Tenant + güvenlik scope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3"/>
          <p:cNvSpPr/>
          <p:nvPr/>
        </p:nvSpPr>
        <p:spPr>
          <a:xfrm>
            <a:off x="4526280" y="48006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Connector ağı + quota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3"/>
          <p:cNvSpPr/>
          <p:nvPr/>
        </p:nvSpPr>
        <p:spPr>
          <a:xfrm>
            <a:off x="4526280" y="52578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Key/grant + negatif test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3"/>
          <p:cNvSpPr/>
          <p:nvPr/>
        </p:nvSpPr>
        <p:spPr>
          <a:xfrm>
            <a:off x="7909560" y="3566160"/>
            <a:ext cx="274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3"/>
          <p:cNvSpPr/>
          <p:nvPr/>
        </p:nvSpPr>
        <p:spPr>
          <a:xfrm>
            <a:off x="8183880" y="1828800"/>
            <a:ext cx="3566160" cy="4114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3"/>
          <p:cNvSpPr/>
          <p:nvPr/>
        </p:nvSpPr>
        <p:spPr>
          <a:xfrm>
            <a:off x="9281160" y="1920240"/>
            <a:ext cx="1371600" cy="1371600"/>
          </a:xfrm>
          <a:prstGeom prst="ellipse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3"/>
          <p:cNvSpPr/>
          <p:nvPr/>
        </p:nvSpPr>
        <p:spPr>
          <a:xfrm>
            <a:off x="9281160" y="1920240"/>
            <a:ext cx="137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3"/>
          <p:cNvSpPr/>
          <p:nvPr/>
        </p:nvSpPr>
        <p:spPr>
          <a:xfrm>
            <a:off x="8183880" y="342900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İŞLET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3"/>
          <p:cNvSpPr/>
          <p:nvPr/>
        </p:nvSpPr>
        <p:spPr>
          <a:xfrm>
            <a:off x="8183880" y="3931920"/>
            <a:ext cx="3566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Go/No-Go kapısı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3"/>
          <p:cNvSpPr/>
          <p:nvPr/>
        </p:nvSpPr>
        <p:spPr>
          <a:xfrm>
            <a:off x="8366760" y="43434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Backup restore testi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3"/>
          <p:cNvSpPr/>
          <p:nvPr/>
        </p:nvSpPr>
        <p:spPr>
          <a:xfrm>
            <a:off x="8366760" y="48006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Human alert + capacity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3"/>
          <p:cNvSpPr/>
          <p:nvPr/>
        </p:nvSpPr>
        <p:spPr>
          <a:xfrm>
            <a:off x="8366760" y="5257800"/>
            <a:ext cx="3200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· Rollback + sorumlular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3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Onboarding'i yalnız kurulum değil, kanıtlı operasyon devri olarak anlayın.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3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4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4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14"/>
          <p:cNvSpPr/>
          <p:nvPr/>
        </p:nvSpPr>
        <p:spPr>
          <a:xfrm>
            <a:off x="8046720" y="0"/>
            <a:ext cx="4114800" cy="68580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4"/>
          <p:cNvSpPr/>
          <p:nvPr/>
        </p:nvSpPr>
        <p:spPr>
          <a:xfrm>
            <a:off x="7772400" y="0"/>
            <a:ext cx="274320" cy="685800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4"/>
          <p:cNvSpPr/>
          <p:nvPr/>
        </p:nvSpPr>
        <p:spPr>
          <a:xfrm>
            <a:off x="502920" y="502920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TOMRIS CLOUD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4"/>
          <p:cNvSpPr/>
          <p:nvPr/>
        </p:nvSpPr>
        <p:spPr>
          <a:xfrm>
            <a:off x="502920" y="1371600"/>
            <a:ext cx="694944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Cambria"/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Production yolu: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Cambria"/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sınırlar, kanıtlar, sahiplik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4"/>
          <p:cNvSpPr/>
          <p:nvPr/>
        </p:nvSpPr>
        <p:spPr>
          <a:xfrm>
            <a:off x="502920" y="3749040"/>
            <a:ext cx="6949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① Önce P0 kararları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4"/>
          <p:cNvSpPr/>
          <p:nvPr/>
        </p:nvSpPr>
        <p:spPr>
          <a:xfrm>
            <a:off x="502920" y="4343400"/>
            <a:ext cx="6949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② Sonra pilot kapıları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4"/>
          <p:cNvSpPr/>
          <p:nvPr/>
        </p:nvSpPr>
        <p:spPr>
          <a:xfrm>
            <a:off x="502920" y="4937760"/>
            <a:ext cx="6949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③ Ardından ölçek ve SLO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4"/>
          <p:cNvSpPr/>
          <p:nvPr/>
        </p:nvSpPr>
        <p:spPr>
          <a:xfrm>
            <a:off x="8229600" y="2926080"/>
            <a:ext cx="34747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0" i="1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Kapanışta P0 sahiplerini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400"/>
              <a:buFont typeface="Calibri"/>
              <a:buNone/>
            </a:pPr>
            <a:r>
              <a:rPr b="0" i="1" lang="en-US" sz="14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ve karar tarihlerini atayın.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2" name="Google Shape;532;p14" title="logo_champag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5650" y="1736125"/>
            <a:ext cx="1282625" cy="128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02920" y="36576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MİMARİ İLKELER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02920" y="731520"/>
            <a:ext cx="10972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mbria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Mimariyi dört ilke yönetir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502920" y="1828800"/>
            <a:ext cx="5303520" cy="1920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502920" y="1828800"/>
            <a:ext cx="5303520" cy="457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685800" y="1965960"/>
            <a:ext cx="914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85800" y="2423160"/>
            <a:ext cx="4937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CONTROL / RUNTIME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685800" y="2788920"/>
            <a:ext cx="49377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Politika master'da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workload runtime'da çalışır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309360" y="1828800"/>
            <a:ext cx="5303520" cy="1920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6309360" y="1828800"/>
            <a:ext cx="5303520" cy="457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6492240" y="1965960"/>
            <a:ext cx="914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492240" y="2423160"/>
            <a:ext cx="4937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TENANT BY CONSTRUCTION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492240" y="2788920"/>
            <a:ext cx="49377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Kimlik + ağ + quota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tek tenant sınırında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02920" y="4114800"/>
            <a:ext cx="5303520" cy="1920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502920" y="4114800"/>
            <a:ext cx="5303520" cy="457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685800" y="4251960"/>
            <a:ext cx="914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85800" y="4709160"/>
            <a:ext cx="4937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PRIVATE MANAGEMENT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685800" y="5074920"/>
            <a:ext cx="49377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Token public ağa çıkmaz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worker outbound kurar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6309360" y="4114800"/>
            <a:ext cx="5303520" cy="1920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6309360" y="4114800"/>
            <a:ext cx="5303520" cy="457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492240" y="4251960"/>
            <a:ext cx="914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6492240" y="4709160"/>
            <a:ext cx="4937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EVIDENCE-DRIVEN OPS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6492240" y="5074920"/>
            <a:ext cx="49377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Telemetry + audit + backup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release gate'e bağlanır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502920" y="6492240"/>
            <a:ext cx="10972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Policy  ·  State  ·  Identity  ·  Evidence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SİSTEM TOPOLOJİSİ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Dört bölge, üç ayrı güven sınırı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502920" y="1508760"/>
            <a:ext cx="2606040" cy="4297680"/>
          </a:xfrm>
          <a:prstGeom prst="rect">
            <a:avLst/>
          </a:prstGeom>
          <a:solidFill>
            <a:srgbClr val="F0ED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502920" y="1508760"/>
            <a:ext cx="2606040" cy="50292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594360" y="1581912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594360" y="210312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Genel giriş noktası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685800" y="25603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731520" y="25603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Nginx TLS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685800" y="32461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731520" y="32461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Auth yönlendirme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685800" y="39319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731520" y="39319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HTTPS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3337560" y="1508760"/>
            <a:ext cx="2606040" cy="4297680"/>
          </a:xfrm>
          <a:prstGeom prst="rect">
            <a:avLst/>
          </a:prstGeom>
          <a:solidFill>
            <a:srgbClr val="F0ED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3337560" y="1508760"/>
            <a:ext cx="2606040" cy="50292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3429000" y="1581912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3429000" y="210312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Control plane &amp; state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3520440" y="25603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3566160" y="25603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UI · Agentis API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3520440" y="32461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3566160" y="32461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inData · Connector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3520440" y="39319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3566160" y="39319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MongoDB · Redis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6172200" y="1508760"/>
            <a:ext cx="2606040" cy="4297680"/>
          </a:xfrm>
          <a:prstGeom prst="rect">
            <a:avLst/>
          </a:prstGeom>
          <a:solidFill>
            <a:srgbClr val="F0ED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6172200" y="1508760"/>
            <a:ext cx="2606040" cy="5029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6263640" y="1581912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WORKER ZONE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6263640" y="210312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Workload runtime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6355080" y="25603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3"/>
          <p:cNvSpPr/>
          <p:nvPr/>
        </p:nvSpPr>
        <p:spPr>
          <a:xfrm>
            <a:off x="6400800" y="25603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Agent · Tool · Flow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6355080" y="32461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6400800" y="32461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Chatbot · vLLM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6355080" y="39319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"/>
          <p:cNvSpPr/>
          <p:nvPr/>
        </p:nvSpPr>
        <p:spPr>
          <a:xfrm>
            <a:off x="6400800" y="39319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Outbound /worker-ws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9006840" y="1508760"/>
            <a:ext cx="2606040" cy="4297680"/>
          </a:xfrm>
          <a:prstGeom prst="rect">
            <a:avLst/>
          </a:prstGeom>
          <a:solidFill>
            <a:srgbClr val="F0ED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"/>
          <p:cNvSpPr/>
          <p:nvPr/>
        </p:nvSpPr>
        <p:spPr>
          <a:xfrm>
            <a:off x="9006840" y="1508760"/>
            <a:ext cx="2606040" cy="502920"/>
          </a:xfrm>
          <a:prstGeom prst="rect">
            <a:avLst/>
          </a:prstGeom>
          <a:solidFill>
            <a:srgbClr val="8B45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"/>
          <p:cNvSpPr/>
          <p:nvPr/>
        </p:nvSpPr>
        <p:spPr>
          <a:xfrm>
            <a:off x="9098280" y="1581912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GPU NODE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9098280" y="210312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GPU access gateway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9189720" y="25603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"/>
          <p:cNvSpPr/>
          <p:nvPr/>
        </p:nvSpPr>
        <p:spPr>
          <a:xfrm>
            <a:off x="9235440" y="25603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Provisioning API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9189720" y="32461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"/>
          <p:cNvSpPr/>
          <p:nvPr/>
        </p:nvSpPr>
        <p:spPr>
          <a:xfrm>
            <a:off x="9235440" y="32461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Scheduler · Actuator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9189720" y="3931920"/>
            <a:ext cx="224028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/>
          <p:nvPr/>
        </p:nvSpPr>
        <p:spPr>
          <a:xfrm>
            <a:off x="9235440" y="3931920"/>
            <a:ext cx="2148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MPS · DCGM · Audit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3108960" y="3520440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5943600" y="3520440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8778240" y="3520440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502920" y="6126480"/>
            <a:ext cx="11247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Control plane tokenları browser ve tenant workload'larına dağıtılmaz.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MASTER STACK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Master stack: ortak portal, iki ürün control plane'i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502920" y="1463040"/>
            <a:ext cx="2606040" cy="41148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>
            <a:off x="502920" y="1463040"/>
            <a:ext cx="2606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EDGE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594360" y="2011680"/>
            <a:ext cx="2423160" cy="16459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"/>
          <p:cNvSpPr/>
          <p:nvPr/>
        </p:nvSpPr>
        <p:spPr>
          <a:xfrm>
            <a:off x="685800" y="214884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NGINX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685800" y="260604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TLS + routing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594360" y="3931920"/>
            <a:ext cx="2423160" cy="16459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685800" y="406908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NEXT.JS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685800" y="452628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Agentis + inData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3337560" y="1463040"/>
            <a:ext cx="2606040" cy="41148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3337560" y="1463040"/>
            <a:ext cx="2606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PORTAL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3429000" y="2011680"/>
            <a:ext cx="2423160" cy="164592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3520440" y="214884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AGENTIS API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3520440" y="260604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REST + realtime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3429000" y="3931920"/>
            <a:ext cx="2423160" cy="164592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3520440" y="406908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inData API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3520440" y="452628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Ingestion + deploy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6172200" y="1463040"/>
            <a:ext cx="2606040" cy="4114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"/>
          <p:cNvSpPr/>
          <p:nvPr/>
        </p:nvSpPr>
        <p:spPr>
          <a:xfrm>
            <a:off x="6172200" y="1463040"/>
            <a:ext cx="2606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CONTROL PLANES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6263640" y="2011680"/>
            <a:ext cx="2423160" cy="16459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"/>
          <p:cNvSpPr/>
          <p:nvPr/>
        </p:nvSpPr>
        <p:spPr>
          <a:xfrm>
            <a:off x="6355080" y="214884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SANDBOX / MONITOR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6355080" y="260604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Verify + health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6263640" y="3931920"/>
            <a:ext cx="2423160" cy="16459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"/>
          <p:cNvSpPr/>
          <p:nvPr/>
        </p:nvSpPr>
        <p:spPr>
          <a:xfrm>
            <a:off x="6355080" y="406908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CONNECTOR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6355080" y="452628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Enterprise calls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9006840" y="1463040"/>
            <a:ext cx="2606040" cy="411480"/>
          </a:xfrm>
          <a:prstGeom prst="rect">
            <a:avLst/>
          </a:prstGeom>
          <a:solidFill>
            <a:srgbClr val="6B5A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"/>
          <p:cNvSpPr/>
          <p:nvPr/>
        </p:nvSpPr>
        <p:spPr>
          <a:xfrm>
            <a:off x="9006840" y="1463040"/>
            <a:ext cx="2606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STATE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9098280" y="2011680"/>
            <a:ext cx="2423160" cy="164592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"/>
          <p:cNvSpPr/>
          <p:nvPr/>
        </p:nvSpPr>
        <p:spPr>
          <a:xfrm>
            <a:off x="9189720" y="214884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MONGODB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9189720" y="260604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2 logical DB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9098280" y="3931920"/>
            <a:ext cx="2423160" cy="164592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"/>
          <p:cNvSpPr/>
          <p:nvPr/>
        </p:nvSpPr>
        <p:spPr>
          <a:xfrm>
            <a:off x="9189720" y="4069080"/>
            <a:ext cx="2240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REDIS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9189720" y="452628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Queue + rate limit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502920" y="621792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Sandbox Runner'ın Docker socket mount'u ayrı risk sınırıdır.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WORKER RUNTİME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Worker bağlantıyı dışarı açmaz; control plane'e kurar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502920" y="1463040"/>
            <a:ext cx="3474720" cy="438912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"/>
          <p:cNvSpPr/>
          <p:nvPr/>
        </p:nvSpPr>
        <p:spPr>
          <a:xfrm>
            <a:off x="594360" y="1554480"/>
            <a:ext cx="32918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AGENTIS BACKEND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685800" y="2057400"/>
            <a:ext cx="3108960" cy="777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"/>
          <p:cNvSpPr/>
          <p:nvPr/>
        </p:nvSpPr>
        <p:spPr>
          <a:xfrm>
            <a:off x="685800" y="2057400"/>
            <a:ext cx="3108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Worker registry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685800" y="3063240"/>
            <a:ext cx="3108960" cy="777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5"/>
          <p:cNvSpPr/>
          <p:nvPr/>
        </p:nvSpPr>
        <p:spPr>
          <a:xfrm>
            <a:off x="685800" y="3063240"/>
            <a:ext cx="3108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Command correlation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685800" y="4069080"/>
            <a:ext cx="3108960" cy="7772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5"/>
          <p:cNvSpPr/>
          <p:nvPr/>
        </p:nvSpPr>
        <p:spPr>
          <a:xfrm>
            <a:off x="685800" y="4069080"/>
            <a:ext cx="3108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Proxy · log · stats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4114800" y="3566160"/>
            <a:ext cx="82296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"/>
          <p:cNvSpPr/>
          <p:nvPr/>
        </p:nvSpPr>
        <p:spPr>
          <a:xfrm>
            <a:off x="3977640" y="3657600"/>
            <a:ext cx="10972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900"/>
              <a:buFont typeface="Calibri"/>
              <a:buNone/>
            </a:pPr>
            <a:r>
              <a:rPr b="0" i="1" lang="en-US" sz="9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/worker-ws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900"/>
              <a:buFont typeface="Calibri"/>
              <a:buNone/>
            </a:pPr>
            <a:r>
              <a:rPr b="0" i="1" lang="en-US" sz="9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outbound WS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/>
          <p:nvPr/>
        </p:nvSpPr>
        <p:spPr>
          <a:xfrm>
            <a:off x="5029200" y="1463040"/>
            <a:ext cx="6675120" cy="43891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5"/>
          <p:cNvSpPr/>
          <p:nvPr/>
        </p:nvSpPr>
        <p:spPr>
          <a:xfrm>
            <a:off x="5120640" y="1554480"/>
            <a:ext cx="6492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WORKER VM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5212080" y="2057400"/>
            <a:ext cx="1920240" cy="3474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5"/>
          <p:cNvSpPr/>
          <p:nvPr/>
        </p:nvSpPr>
        <p:spPr>
          <a:xfrm>
            <a:off x="5212080" y="2103120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Worker ID + Token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5303520" y="2606040"/>
            <a:ext cx="1737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Heartbeat ve reconnect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/>
          <p:nvPr/>
        </p:nvSpPr>
        <p:spPr>
          <a:xfrm>
            <a:off x="5303520" y="3200400"/>
            <a:ext cx="1737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Komut / sonuç zarfı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/>
          <p:nvPr/>
        </p:nvSpPr>
        <p:spPr>
          <a:xfrm>
            <a:off x="7360920" y="2057400"/>
            <a:ext cx="1920240" cy="3474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7360920" y="2103120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Docker daemon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7452360" y="2606040"/>
            <a:ext cx="1737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Port allocation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5"/>
          <p:cNvSpPr/>
          <p:nvPr/>
        </p:nvSpPr>
        <p:spPr>
          <a:xfrm>
            <a:off x="7452360" y="3200400"/>
            <a:ext cx="1737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Image pull/build/run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9509760" y="2057400"/>
            <a:ext cx="1920240" cy="3474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9509760" y="2103120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Komutlar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9601200" y="2606040"/>
            <a:ext cx="1737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deploy · proxy_request · stream_logs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9601200" y="3200400"/>
            <a:ext cx="1737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stream_stats · stop/delete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502920" y="621792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Worker'ın outbound bağlantı modeli ağ tasarımı ve firewall için temel varsayımdır.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6"/>
          <p:cNvSpPr/>
          <p:nvPr/>
        </p:nvSpPr>
        <p:spPr>
          <a:xfrm>
            <a:off x="502920" y="36576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SEMANTIC RAG RUNTİME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inData ingestion ve deployment yolu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502920" y="1828800"/>
            <a:ext cx="2011680" cy="36576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6"/>
          <p:cNvSpPr/>
          <p:nvPr/>
        </p:nvSpPr>
        <p:spPr>
          <a:xfrm>
            <a:off x="502920" y="1828800"/>
            <a:ext cx="2011680" cy="548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6"/>
          <p:cNvSpPr/>
          <p:nvPr/>
        </p:nvSpPr>
        <p:spPr>
          <a:xfrm>
            <a:off x="502920" y="1847088"/>
            <a:ext cx="201168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02920" y="24688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KAYNAK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594360" y="30175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DB · DDL · doküman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594360" y="37033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S3/MinIO/SFTP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2514600" y="347472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2788920" y="1828800"/>
            <a:ext cx="2011680" cy="36576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6"/>
          <p:cNvSpPr/>
          <p:nvPr/>
        </p:nvSpPr>
        <p:spPr>
          <a:xfrm>
            <a:off x="2788920" y="1828800"/>
            <a:ext cx="2011680" cy="548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6"/>
          <p:cNvSpPr/>
          <p:nvPr/>
        </p:nvSpPr>
        <p:spPr>
          <a:xfrm>
            <a:off x="2788920" y="1847088"/>
            <a:ext cx="201168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2788920" y="24688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PARSE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2880360" y="30175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Docling · Excel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2880360" y="37033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Schema mapping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4800600" y="347472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/>
          <p:nvPr/>
        </p:nvSpPr>
        <p:spPr>
          <a:xfrm>
            <a:off x="5074920" y="1828800"/>
            <a:ext cx="2011680" cy="36576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6"/>
          <p:cNvSpPr/>
          <p:nvPr/>
        </p:nvSpPr>
        <p:spPr>
          <a:xfrm>
            <a:off x="5074920" y="1828800"/>
            <a:ext cx="2011680" cy="548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6"/>
          <p:cNvSpPr/>
          <p:nvPr/>
        </p:nvSpPr>
        <p:spPr>
          <a:xfrm>
            <a:off x="5074920" y="1847088"/>
            <a:ext cx="201168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5074920" y="24688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EMBED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5166360" y="30175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Dense · sparse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5166360" y="37033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Opsiyonel rerank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7086600" y="347472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7360920" y="1828800"/>
            <a:ext cx="2011680" cy="36576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6"/>
          <p:cNvSpPr/>
          <p:nvPr/>
        </p:nvSpPr>
        <p:spPr>
          <a:xfrm>
            <a:off x="7360920" y="1828800"/>
            <a:ext cx="2011680" cy="548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6"/>
          <p:cNvSpPr/>
          <p:nvPr/>
        </p:nvSpPr>
        <p:spPr>
          <a:xfrm>
            <a:off x="7360920" y="1847088"/>
            <a:ext cx="201168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7360920" y="24688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QDRANT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7452360" y="30175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 koleksiyon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7452360" y="37033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Chatbot bazlı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9372600" y="347472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9646920" y="1828800"/>
            <a:ext cx="2011680" cy="36576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9646920" y="1828800"/>
            <a:ext cx="2011680" cy="548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6"/>
          <p:cNvSpPr/>
          <p:nvPr/>
        </p:nvSpPr>
        <p:spPr>
          <a:xfrm>
            <a:off x="9646920" y="1847088"/>
            <a:ext cx="201168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05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9646920" y="24688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RUNTİME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9738360" y="30175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Agentis worker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9738360" y="3703320"/>
            <a:ext cx="1828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veya uzak sunucu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502920" y="6035040"/>
            <a:ext cx="11247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Chatbot: LLM + embedding + veri kaynağı + LDAP kuralı + deployment hedefi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GPU CONTROL PLANE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GPU allocation: paket admission'dan release'e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914400" y="1828800"/>
            <a:ext cx="1645920" cy="128016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7"/>
          <p:cNvSpPr/>
          <p:nvPr/>
        </p:nvSpPr>
        <p:spPr>
          <a:xfrm>
            <a:off x="914400" y="19659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RESERVED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1005840" y="24688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quota + capacity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2560320" y="2450592"/>
            <a:ext cx="9144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7"/>
          <p:cNvSpPr/>
          <p:nvPr/>
        </p:nvSpPr>
        <p:spPr>
          <a:xfrm>
            <a:off x="3474720" y="1828800"/>
            <a:ext cx="1645920" cy="128016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7"/>
          <p:cNvSpPr/>
          <p:nvPr/>
        </p:nvSpPr>
        <p:spPr>
          <a:xfrm>
            <a:off x="3474720" y="19659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PROVISIONING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3566160" y="24688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Podman + MPS + access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5120640" y="2450592"/>
            <a:ext cx="9144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7"/>
          <p:cNvSpPr/>
          <p:nvPr/>
        </p:nvSpPr>
        <p:spPr>
          <a:xfrm>
            <a:off x="6035040" y="1828800"/>
            <a:ext cx="1645920" cy="128016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7"/>
          <p:cNvSpPr/>
          <p:nvPr/>
        </p:nvSpPr>
        <p:spPr>
          <a:xfrm>
            <a:off x="6035040" y="19659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ACTIVE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6126480" y="24688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health ready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7680960" y="2450592"/>
            <a:ext cx="9144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7"/>
          <p:cNvSpPr/>
          <p:nvPr/>
        </p:nvSpPr>
        <p:spPr>
          <a:xfrm>
            <a:off x="8595360" y="1828800"/>
            <a:ext cx="1645920" cy="128016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7"/>
          <p:cNvSpPr/>
          <p:nvPr/>
        </p:nvSpPr>
        <p:spPr>
          <a:xfrm>
            <a:off x="8595360" y="19659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DEPROVISIONING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7"/>
          <p:cNvSpPr/>
          <p:nvPr/>
        </p:nvSpPr>
        <p:spPr>
          <a:xfrm>
            <a:off x="8686800" y="24688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access/ingress first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10241280" y="2450592"/>
            <a:ext cx="27432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7"/>
          <p:cNvSpPr/>
          <p:nvPr/>
        </p:nvSpPr>
        <p:spPr>
          <a:xfrm>
            <a:off x="10515600" y="1828800"/>
            <a:ext cx="1645920" cy="128016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7"/>
          <p:cNvSpPr/>
          <p:nvPr/>
        </p:nvSpPr>
        <p:spPr>
          <a:xfrm>
            <a:off x="10515600" y="19659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RELEASED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>
            <a:off x="10607040" y="24688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✓ inventory free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6035040" y="4114800"/>
            <a:ext cx="1645920" cy="1280160"/>
          </a:xfrm>
          <a:prstGeom prst="rect">
            <a:avLst/>
          </a:prstGeom>
          <a:solidFill>
            <a:srgbClr val="8B20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6035040" y="42519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FAILED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6126480" y="47548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rollback / operator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6766560" y="3108960"/>
            <a:ext cx="36576" cy="1005840"/>
          </a:xfrm>
          <a:prstGeom prst="rect">
            <a:avLst/>
          </a:prstGeom>
          <a:solidFill>
            <a:srgbClr val="CC44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7"/>
          <p:cNvSpPr/>
          <p:nvPr/>
        </p:nvSpPr>
        <p:spPr>
          <a:xfrm>
            <a:off x="502920" y="621792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Tenant ham kaynak boyutu değil, operator-reviewed package_id gönderir.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8"/>
          <p:cNvSpPr/>
          <p:nvPr/>
        </p:nvSpPr>
        <p:spPr>
          <a:xfrm>
            <a:off x="502920" y="36576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GPU İZOLASYONU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GPU izolasyonu tek bir kontrole dayanmaz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8"/>
          <p:cNvSpPr/>
          <p:nvPr/>
        </p:nvSpPr>
        <p:spPr>
          <a:xfrm>
            <a:off x="502920" y="182880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8"/>
          <p:cNvSpPr/>
          <p:nvPr/>
        </p:nvSpPr>
        <p:spPr>
          <a:xfrm>
            <a:off x="502920" y="182880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8"/>
          <p:cNvSpPr/>
          <p:nvPr/>
        </p:nvSpPr>
        <p:spPr>
          <a:xfrm>
            <a:off x="685800" y="201168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MPS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685800" y="251460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 + memory read-back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3337560" y="182880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"/>
          <p:cNvSpPr/>
          <p:nvPr/>
        </p:nvSpPr>
        <p:spPr>
          <a:xfrm>
            <a:off x="3337560" y="182880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8"/>
          <p:cNvSpPr/>
          <p:nvPr/>
        </p:nvSpPr>
        <p:spPr>
          <a:xfrm>
            <a:off x="3520440" y="201168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IDENTITY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3520440" y="251460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Tenant UID/GID + DAC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6172200" y="182880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8"/>
          <p:cNvSpPr/>
          <p:nvPr/>
        </p:nvSpPr>
        <p:spPr>
          <a:xfrm>
            <a:off x="6172200" y="182880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8"/>
          <p:cNvSpPr/>
          <p:nvPr/>
        </p:nvSpPr>
        <p:spPr>
          <a:xfrm>
            <a:off x="6355080" y="201168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FILESYSTEM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6355080" y="251460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Read-only + XFS quota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9006840" y="182880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8"/>
          <p:cNvSpPr/>
          <p:nvPr/>
        </p:nvSpPr>
        <p:spPr>
          <a:xfrm>
            <a:off x="9006840" y="182880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8"/>
          <p:cNvSpPr/>
          <p:nvPr/>
        </p:nvSpPr>
        <p:spPr>
          <a:xfrm>
            <a:off x="9189720" y="201168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NETWORK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/>
          <p:nvPr/>
        </p:nvSpPr>
        <p:spPr>
          <a:xfrm>
            <a:off x="9189720" y="251460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Tenant isolate=true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502920" y="379476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8"/>
          <p:cNvSpPr/>
          <p:nvPr/>
        </p:nvSpPr>
        <p:spPr>
          <a:xfrm>
            <a:off x="502920" y="379476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8"/>
          <p:cNvSpPr/>
          <p:nvPr/>
        </p:nvSpPr>
        <p:spPr>
          <a:xfrm>
            <a:off x="685800" y="397764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CAPABILITIES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685800" y="448056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drop ALL + no-new-privs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3337560" y="379476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8"/>
          <p:cNvSpPr/>
          <p:nvPr/>
        </p:nvSpPr>
        <p:spPr>
          <a:xfrm>
            <a:off x="3337560" y="379476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8"/>
          <p:cNvSpPr/>
          <p:nvPr/>
        </p:nvSpPr>
        <p:spPr>
          <a:xfrm>
            <a:off x="3520440" y="397764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MAC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3520440" y="448056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AppArmor / SELinux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>
            <a:off x="6172200" y="379476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8"/>
          <p:cNvSpPr/>
          <p:nvPr/>
        </p:nvSpPr>
        <p:spPr>
          <a:xfrm>
            <a:off x="6172200" y="379476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6355080" y="397764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PROCESS GUARD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6355080" y="448056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PID reuse + exe classify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9006840" y="3794760"/>
            <a:ext cx="2560320" cy="169164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9006840" y="3794760"/>
            <a:ext cx="45720" cy="16916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9189720" y="3977640"/>
            <a:ext cx="2286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SUPPLY CHAIN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9189720" y="448056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Digest + cosign + SBOM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Her kontrol load-bearing kabul edilir; release smoke testleri birlikte geçmelidir.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8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9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9"/>
          <p:cNvSpPr/>
          <p:nvPr/>
        </p:nvSpPr>
        <p:spPr>
          <a:xfrm>
            <a:off x="502920" y="27432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KİMLİK VE SECRET MODELİ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Kimlik ve secret modeli: üç ayrı kimlik alanı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502920" y="1508760"/>
            <a:ext cx="2606040" cy="411480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9"/>
          <p:cNvSpPr/>
          <p:nvPr/>
        </p:nvSpPr>
        <p:spPr>
          <a:xfrm>
            <a:off x="1280160" y="1691640"/>
            <a:ext cx="1051560" cy="10515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1280160" y="1691640"/>
            <a:ext cx="105156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594360" y="2880360"/>
            <a:ext cx="2423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USER IDENTITY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594360" y="338328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OAuth / PAT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9"/>
          <p:cNvSpPr/>
          <p:nvPr/>
        </p:nvSpPr>
        <p:spPr>
          <a:xfrm>
            <a:off x="594360" y="374904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user + org + roles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9"/>
          <p:cNvSpPr/>
          <p:nvPr/>
        </p:nvSpPr>
        <p:spPr>
          <a:xfrm>
            <a:off x="3337560" y="1508760"/>
            <a:ext cx="2606040" cy="411480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9"/>
          <p:cNvSpPr/>
          <p:nvPr/>
        </p:nvSpPr>
        <p:spPr>
          <a:xfrm>
            <a:off x="4114800" y="1691640"/>
            <a:ext cx="1051560" cy="10515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9"/>
          <p:cNvSpPr/>
          <p:nvPr/>
        </p:nvSpPr>
        <p:spPr>
          <a:xfrm>
            <a:off x="4114800" y="1691640"/>
            <a:ext cx="105156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9"/>
          <p:cNvSpPr/>
          <p:nvPr/>
        </p:nvSpPr>
        <p:spPr>
          <a:xfrm>
            <a:off x="3429000" y="2880360"/>
            <a:ext cx="2423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SERVICE IDENTITY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9"/>
          <p:cNvSpPr/>
          <p:nvPr/>
        </p:nvSpPr>
        <p:spPr>
          <a:xfrm>
            <a:off x="3429000" y="338328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Worker token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9"/>
          <p:cNvSpPr/>
          <p:nvPr/>
        </p:nvSpPr>
        <p:spPr>
          <a:xfrm>
            <a:off x="3429000" y="374904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credential reference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/>
          <p:nvPr/>
        </p:nvSpPr>
        <p:spPr>
          <a:xfrm>
            <a:off x="6172200" y="1508760"/>
            <a:ext cx="2606040" cy="411480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9"/>
          <p:cNvSpPr/>
          <p:nvPr/>
        </p:nvSpPr>
        <p:spPr>
          <a:xfrm>
            <a:off x="6949440" y="1691640"/>
            <a:ext cx="1051560" cy="10515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9"/>
          <p:cNvSpPr/>
          <p:nvPr/>
        </p:nvSpPr>
        <p:spPr>
          <a:xfrm>
            <a:off x="6949440" y="1691640"/>
            <a:ext cx="105156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9"/>
          <p:cNvSpPr/>
          <p:nvPr/>
        </p:nvSpPr>
        <p:spPr>
          <a:xfrm>
            <a:off x="6263640" y="2880360"/>
            <a:ext cx="2423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GPU OPERATOR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9"/>
          <p:cNvSpPr/>
          <p:nvPr/>
        </p:nvSpPr>
        <p:spPr>
          <a:xfrm>
            <a:off x="6263640" y="338328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0600 secret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9"/>
          <p:cNvSpPr/>
          <p:nvPr/>
        </p:nvSpPr>
        <p:spPr>
          <a:xfrm>
            <a:off x="6263640" y="374904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private provisioning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9"/>
          <p:cNvSpPr/>
          <p:nvPr/>
        </p:nvSpPr>
        <p:spPr>
          <a:xfrm>
            <a:off x="9006840" y="1508760"/>
            <a:ext cx="2606040" cy="411480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9"/>
          <p:cNvSpPr/>
          <p:nvPr/>
        </p:nvSpPr>
        <p:spPr>
          <a:xfrm>
            <a:off x="9784080" y="1691640"/>
            <a:ext cx="1051560" cy="10515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9"/>
          <p:cNvSpPr/>
          <p:nvPr/>
        </p:nvSpPr>
        <p:spPr>
          <a:xfrm>
            <a:off x="9784080" y="1691640"/>
            <a:ext cx="105156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9"/>
          <p:cNvSpPr/>
          <p:nvPr/>
        </p:nvSpPr>
        <p:spPr>
          <a:xfrm>
            <a:off x="9098280" y="2880360"/>
            <a:ext cx="2423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GPU TENANT ACCESS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9098280" y="338328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Public key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9098280" y="374904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süreli allocation grant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502920" y="5897880"/>
            <a:ext cx="11247120" cy="50292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9"/>
          <p:cNvSpPr/>
          <p:nvPr/>
        </p:nvSpPr>
        <p:spPr>
          <a:xfrm>
            <a:off x="594360" y="5897880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POLICY + TENANT SCOPE + AUDIT  ·  Her kimlik alanı ayrı credential, ayrı süre ve ayrı yetki sınırı taşır.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2026-08-01T16:49:50Z</dcterms:created>
  <dc:creator>PptxGenJS</dc:creator>
</cp:coreProperties>
</file>