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6" roundtripDataSignature="AMtx7mitHRxmhpXPD9kr+moV8j0NaAmX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" name="Google Shape;30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7" name="Google Shape;34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" name="Google Shape;2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"/>
          <p:cNvSpPr/>
          <p:nvPr/>
        </p:nvSpPr>
        <p:spPr>
          <a:xfrm>
            <a:off x="9601200" y="-1371600"/>
            <a:ext cx="4114800" cy="4114800"/>
          </a:xfrm>
          <a:prstGeom prst="ellipse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"/>
          <p:cNvSpPr/>
          <p:nvPr/>
        </p:nvSpPr>
        <p:spPr>
          <a:xfrm>
            <a:off x="-914400" y="5029200"/>
            <a:ext cx="3200400" cy="3200400"/>
          </a:xfrm>
          <a:prstGeom prst="ellipse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"/>
          <p:cNvSpPr/>
          <p:nvPr/>
        </p:nvSpPr>
        <p:spPr>
          <a:xfrm>
            <a:off x="1202996" y="639963"/>
            <a:ext cx="10830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TOMRIS CLOUD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731520" y="1463040"/>
            <a:ext cx="8686800" cy="2194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Kurumsal AI için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Cambria"/>
              <a:buNone/>
            </a:pPr>
            <a:r>
              <a:rPr b="1" i="0" lang="en-US" sz="46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iki motor, tek platform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731520" y="3840480"/>
            <a:ext cx="2743200" cy="54864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731520" y="4069080"/>
            <a:ext cx="960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500"/>
              <a:buFont typeface="Calibri"/>
              <a:buNone/>
            </a:pPr>
            <a:r>
              <a:rPr b="0" i="0" lang="en-US" sz="15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inData veriyi anlamlandırır.  ·  Agentis bu bağlamı kontrollü eyleme dönüştürür.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25;p1" title="logo_champagn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625" y="594375"/>
            <a:ext cx="457201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0"/>
          <p:cNvSpPr/>
          <p:nvPr/>
        </p:nvSpPr>
        <p:spPr>
          <a:xfrm>
            <a:off x="502920" y="274320"/>
            <a:ext cx="5486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KONTROLLÜ DEVREYE ALMA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0"/>
          <p:cNvSpPr/>
          <p:nvPr/>
        </p:nvSpPr>
        <p:spPr>
          <a:xfrm>
            <a:off x="502920" y="594360"/>
            <a:ext cx="112471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Kontrollü devreye alma: önce değer, sonra ölçek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0"/>
          <p:cNvSpPr/>
          <p:nvPr/>
        </p:nvSpPr>
        <p:spPr>
          <a:xfrm>
            <a:off x="502920" y="2011680"/>
            <a:ext cx="11247120" cy="73152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0"/>
          <p:cNvSpPr/>
          <p:nvPr/>
        </p:nvSpPr>
        <p:spPr>
          <a:xfrm>
            <a:off x="1920240" y="1874520"/>
            <a:ext cx="320040" cy="32004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0"/>
          <p:cNvSpPr/>
          <p:nvPr/>
        </p:nvSpPr>
        <p:spPr>
          <a:xfrm>
            <a:off x="502920" y="2331720"/>
            <a:ext cx="3520440" cy="37033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0"/>
          <p:cNvSpPr/>
          <p:nvPr/>
        </p:nvSpPr>
        <p:spPr>
          <a:xfrm>
            <a:off x="502920" y="2331720"/>
            <a:ext cx="3520440" cy="54864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0"/>
          <p:cNvSpPr/>
          <p:nvPr/>
        </p:nvSpPr>
        <p:spPr>
          <a:xfrm>
            <a:off x="640080" y="2423160"/>
            <a:ext cx="640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1325880" y="2468880"/>
            <a:ext cx="25603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Keşif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0"/>
          <p:cNvSpPr/>
          <p:nvPr/>
        </p:nvSpPr>
        <p:spPr>
          <a:xfrm>
            <a:off x="640080" y="3063240"/>
            <a:ext cx="3108960" cy="3200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0"/>
          <p:cNvSpPr/>
          <p:nvPr/>
        </p:nvSpPr>
        <p:spPr>
          <a:xfrm>
            <a:off x="640080" y="3063240"/>
            <a:ext cx="3108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1–2 hafta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0"/>
          <p:cNvSpPr/>
          <p:nvPr/>
        </p:nvSpPr>
        <p:spPr>
          <a:xfrm>
            <a:off x="685800" y="3520440"/>
            <a:ext cx="3108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Veri kaynakları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0"/>
          <p:cNvSpPr/>
          <p:nvPr/>
        </p:nvSpPr>
        <p:spPr>
          <a:xfrm>
            <a:off x="685800" y="4114800"/>
            <a:ext cx="3108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İlk use case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0"/>
          <p:cNvSpPr/>
          <p:nvPr/>
        </p:nvSpPr>
        <p:spPr>
          <a:xfrm>
            <a:off x="685800" y="4709160"/>
            <a:ext cx="3108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Erişim ve başarı ölçütleri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0"/>
          <p:cNvSpPr/>
          <p:nvPr/>
        </p:nvSpPr>
        <p:spPr>
          <a:xfrm>
            <a:off x="4023360" y="3840480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0"/>
          <p:cNvSpPr/>
          <p:nvPr/>
        </p:nvSpPr>
        <p:spPr>
          <a:xfrm>
            <a:off x="5715000" y="1874520"/>
            <a:ext cx="320040" cy="32004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0"/>
          <p:cNvSpPr/>
          <p:nvPr/>
        </p:nvSpPr>
        <p:spPr>
          <a:xfrm>
            <a:off x="4297680" y="2331720"/>
            <a:ext cx="3520440" cy="37033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0"/>
          <p:cNvSpPr/>
          <p:nvPr/>
        </p:nvSpPr>
        <p:spPr>
          <a:xfrm>
            <a:off x="4297680" y="2331720"/>
            <a:ext cx="3520440" cy="54864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0"/>
          <p:cNvSpPr/>
          <p:nvPr/>
        </p:nvSpPr>
        <p:spPr>
          <a:xfrm>
            <a:off x="4434840" y="2423160"/>
            <a:ext cx="640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0"/>
          <p:cNvSpPr/>
          <p:nvPr/>
        </p:nvSpPr>
        <p:spPr>
          <a:xfrm>
            <a:off x="5120640" y="2468880"/>
            <a:ext cx="25603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Pilot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0"/>
          <p:cNvSpPr/>
          <p:nvPr/>
        </p:nvSpPr>
        <p:spPr>
          <a:xfrm>
            <a:off x="4434840" y="3063240"/>
            <a:ext cx="3108960" cy="3200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0"/>
          <p:cNvSpPr/>
          <p:nvPr/>
        </p:nvSpPr>
        <p:spPr>
          <a:xfrm>
            <a:off x="4434840" y="3063240"/>
            <a:ext cx="3108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4–8 hafta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0"/>
          <p:cNvSpPr/>
          <p:nvPr/>
        </p:nvSpPr>
        <p:spPr>
          <a:xfrm>
            <a:off x="4480560" y="3520440"/>
            <a:ext cx="3108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Sınırlı kullanıcı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0"/>
          <p:cNvSpPr/>
          <p:nvPr/>
        </p:nvSpPr>
        <p:spPr>
          <a:xfrm>
            <a:off x="4480560" y="4114800"/>
            <a:ext cx="3108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İzlenen flow/chatbot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0"/>
          <p:cNvSpPr/>
          <p:nvPr/>
        </p:nvSpPr>
        <p:spPr>
          <a:xfrm>
            <a:off x="4480560" y="4709160"/>
            <a:ext cx="3108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Kabul testleri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0"/>
          <p:cNvSpPr/>
          <p:nvPr/>
        </p:nvSpPr>
        <p:spPr>
          <a:xfrm>
            <a:off x="7818120" y="3840480"/>
            <a:ext cx="7772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0"/>
          <p:cNvSpPr/>
          <p:nvPr/>
        </p:nvSpPr>
        <p:spPr>
          <a:xfrm>
            <a:off x="9509760" y="1874520"/>
            <a:ext cx="320040" cy="32004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0"/>
          <p:cNvSpPr/>
          <p:nvPr/>
        </p:nvSpPr>
        <p:spPr>
          <a:xfrm>
            <a:off x="8092440" y="2331720"/>
            <a:ext cx="3520440" cy="37033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0"/>
          <p:cNvSpPr/>
          <p:nvPr/>
        </p:nvSpPr>
        <p:spPr>
          <a:xfrm>
            <a:off x="8092440" y="2331720"/>
            <a:ext cx="3520440" cy="54864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0"/>
          <p:cNvSpPr/>
          <p:nvPr/>
        </p:nvSpPr>
        <p:spPr>
          <a:xfrm>
            <a:off x="8229600" y="2423160"/>
            <a:ext cx="640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400"/>
              <a:buFont typeface="Cambria"/>
              <a:buNone/>
            </a:pPr>
            <a:r>
              <a:rPr b="1" i="0" lang="en-US" sz="24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0"/>
          <p:cNvSpPr/>
          <p:nvPr/>
        </p:nvSpPr>
        <p:spPr>
          <a:xfrm>
            <a:off x="8915400" y="2468880"/>
            <a:ext cx="256032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800"/>
              <a:buFont typeface="Cambria"/>
              <a:buNone/>
            </a:pPr>
            <a:r>
              <a:rPr b="1" i="0" lang="en-US" sz="18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Ölçek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0"/>
          <p:cNvSpPr/>
          <p:nvPr/>
        </p:nvSpPr>
        <p:spPr>
          <a:xfrm>
            <a:off x="8229600" y="3063240"/>
            <a:ext cx="3108960" cy="32004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0"/>
          <p:cNvSpPr/>
          <p:nvPr/>
        </p:nvSpPr>
        <p:spPr>
          <a:xfrm>
            <a:off x="8229600" y="3063240"/>
            <a:ext cx="31089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Kontrollü yayılım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0"/>
          <p:cNvSpPr/>
          <p:nvPr/>
        </p:nvSpPr>
        <p:spPr>
          <a:xfrm>
            <a:off x="8275320" y="3520440"/>
            <a:ext cx="3108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SLO + kapasite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0"/>
          <p:cNvSpPr/>
          <p:nvPr/>
        </p:nvSpPr>
        <p:spPr>
          <a:xfrm>
            <a:off x="8275320" y="4114800"/>
            <a:ext cx="3108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Backup + güvenlik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0"/>
          <p:cNvSpPr/>
          <p:nvPr/>
        </p:nvSpPr>
        <p:spPr>
          <a:xfrm>
            <a:off x="8275320" y="4709160"/>
            <a:ext cx="31089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Operasyon devri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0"/>
          <p:cNvSpPr/>
          <p:nvPr/>
        </p:nvSpPr>
        <p:spPr>
          <a:xfrm>
            <a:off x="502920" y="644652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Süreler örnek aralıktır; kapsam keşfinde doğrulanır.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0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1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1"/>
          <p:cNvSpPr/>
          <p:nvPr/>
        </p:nvSpPr>
        <p:spPr>
          <a:xfrm>
            <a:off x="8686800" y="-1828800"/>
            <a:ext cx="5486400" cy="5486400"/>
          </a:xfrm>
          <a:prstGeom prst="ellipse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-1371600" y="5029200"/>
            <a:ext cx="3657600" cy="3657600"/>
          </a:xfrm>
          <a:prstGeom prst="ellipse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1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1"/>
          <p:cNvSpPr/>
          <p:nvPr/>
        </p:nvSpPr>
        <p:spPr>
          <a:xfrm>
            <a:off x="731520" y="1280160"/>
            <a:ext cx="8686800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mbria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Kurumsal bilgiden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mbria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kontrollü eyleme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1"/>
          <p:cNvSpPr/>
          <p:nvPr/>
        </p:nvSpPr>
        <p:spPr>
          <a:xfrm>
            <a:off x="731520" y="3429000"/>
            <a:ext cx="2286000" cy="54864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731520" y="3749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· inData ile anlayın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1"/>
          <p:cNvSpPr/>
          <p:nvPr/>
        </p:nvSpPr>
        <p:spPr>
          <a:xfrm>
            <a:off x="731520" y="434340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· Agentis ile çalıştırın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1"/>
          <p:cNvSpPr/>
          <p:nvPr/>
        </p:nvSpPr>
        <p:spPr>
          <a:xfrm>
            <a:off x="731520" y="493776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700"/>
              <a:buFont typeface="Calibri"/>
              <a:buNone/>
            </a:pPr>
            <a:r>
              <a:rPr b="0" i="0" lang="en-US" sz="17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· Tomris Cloud ile yönetin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1"/>
          <p:cNvSpPr/>
          <p:nvPr/>
        </p:nvSpPr>
        <p:spPr>
          <a:xfrm>
            <a:off x="1202996" y="639963"/>
            <a:ext cx="10830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TOMRIS CLOUD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11" title="logo_champagn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625" y="594375"/>
            <a:ext cx="457201" cy="457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502920" y="274320"/>
            <a:ext cx="5486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DURUM TESPİTİ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502920" y="594360"/>
            <a:ext cx="1124712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Kurumsal AI'da değer, parçaları bağlayınca ortaya çıkar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502920" y="1600200"/>
            <a:ext cx="2651760" cy="43891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02920" y="1600200"/>
            <a:ext cx="2651760" cy="54864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640080" y="1737360"/>
            <a:ext cx="640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640080" y="2423160"/>
            <a:ext cx="23774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Dağınık ekipler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640080" y="2926080"/>
            <a:ext cx="237744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Veri, model, otomasyon ve operasyon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farklı ekiplerde birbirinden kopuk.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3383280" y="1600200"/>
            <a:ext cx="2651760" cy="43891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3383280" y="1600200"/>
            <a:ext cx="2651760" cy="54864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3520440" y="1737360"/>
            <a:ext cx="640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3520440" y="2423160"/>
            <a:ext cx="23774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Bağlam eksik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3520440" y="2926080"/>
            <a:ext cx="237744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Kurumsal şema ve doküman bağlamına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erişim zayıf kalıyor.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6263640" y="1600200"/>
            <a:ext cx="2651760" cy="43891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6263640" y="1600200"/>
            <a:ext cx="2651760" cy="54864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6400800" y="1737360"/>
            <a:ext cx="640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6400800" y="2423160"/>
            <a:ext cx="23774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Eylem kopuk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6400800" y="2926080"/>
            <a:ext cx="237744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Yanıt, connector ve onay akışına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bağlanmıyor.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9144000" y="1600200"/>
            <a:ext cx="2651760" cy="438912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9144000" y="1600200"/>
            <a:ext cx="2651760" cy="54864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9281160" y="1737360"/>
            <a:ext cx="6400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800"/>
              <a:buFont typeface="Cambria"/>
              <a:buNone/>
            </a:pPr>
            <a:r>
              <a:rPr b="1" i="0" lang="en-US" sz="2800" u="none" cap="none" strike="noStrike">
                <a:solidFill>
                  <a:srgbClr val="C8A96E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9281160" y="2423160"/>
            <a:ext cx="237744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Operasyon görünmez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9281160" y="2926080"/>
            <a:ext cx="237744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Worker, model, GPU ve kullanım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birlikte izlenemiyor.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502920" y="644652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Dört sorunu kısa tutun; amaç özellik listesine geçmeden ihtiyaç çerçevesi kurmaktır.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502920" y="347472"/>
            <a:ext cx="5486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PLATFORM MIMARISI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502920" y="731520"/>
            <a:ext cx="10972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mbria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inData anlar.  Agentis harekete geçirir.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502920" y="1828800"/>
            <a:ext cx="4937760" cy="393192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502920" y="1828800"/>
            <a:ext cx="4937760" cy="54864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3"/>
          <p:cNvSpPr/>
          <p:nvPr/>
        </p:nvSpPr>
        <p:spPr>
          <a:xfrm>
            <a:off x="685800" y="1965960"/>
            <a:ext cx="4572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inData  /  SEMANTIC RAG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685800" y="2468880"/>
            <a:ext cx="4572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mbria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KURUMSAL BİLGİ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777240" y="3063240"/>
            <a:ext cx="4389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· Şema + doküman + embedding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777240" y="3611880"/>
            <a:ext cx="4389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· Güvenilir bilgi bağlamı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777240" y="4160520"/>
            <a:ext cx="4389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· Hybrid search + rerank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"/>
          <p:cNvSpPr/>
          <p:nvPr/>
        </p:nvSpPr>
        <p:spPr>
          <a:xfrm>
            <a:off x="777240" y="4709160"/>
            <a:ext cx="4389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· LDAP erişim kuralı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5623560" y="3474720"/>
            <a:ext cx="914400" cy="54864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3"/>
          <p:cNvSpPr/>
          <p:nvPr/>
        </p:nvSpPr>
        <p:spPr>
          <a:xfrm>
            <a:off x="5623560" y="3200400"/>
            <a:ext cx="914400" cy="640080"/>
          </a:xfrm>
          <a:prstGeom prst="ellipse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3"/>
          <p:cNvSpPr/>
          <p:nvPr/>
        </p:nvSpPr>
        <p:spPr>
          <a:xfrm>
            <a:off x="5623560" y="3200400"/>
            <a:ext cx="9144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6720840" y="1828800"/>
            <a:ext cx="4937760" cy="393192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3"/>
          <p:cNvSpPr/>
          <p:nvPr/>
        </p:nvSpPr>
        <p:spPr>
          <a:xfrm>
            <a:off x="6720840" y="1828800"/>
            <a:ext cx="4937760" cy="54864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6903720" y="1965960"/>
            <a:ext cx="4572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Agentis  /  SWARM ENGINE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>
            <a:off x="6903720" y="2468880"/>
            <a:ext cx="4572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mbria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DENETLENEBİLİR EYLEM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6995160" y="3063240"/>
            <a:ext cx="4389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· Agent + tool + onay akışı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"/>
          <p:cNvSpPr/>
          <p:nvPr/>
        </p:nvSpPr>
        <p:spPr>
          <a:xfrm>
            <a:off x="6995160" y="3611880"/>
            <a:ext cx="4389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· Ölçeklenen kontrollü eylem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6995160" y="4160520"/>
            <a:ext cx="4389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· Visual flow builder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6995160" y="4709160"/>
            <a:ext cx="4389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· Human-in-the-loop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502920" y="5989320"/>
            <a:ext cx="11155680" cy="411480"/>
          </a:xfrm>
          <a:prstGeom prst="rect">
            <a:avLst/>
          </a:prstGeom>
          <a:solidFill>
            <a:srgbClr val="0337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3"/>
          <p:cNvSpPr/>
          <p:nvPr/>
        </p:nvSpPr>
        <p:spPr>
          <a:xfrm>
            <a:off x="594360" y="5989320"/>
            <a:ext cx="109728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Bağlamı kur  →  kararı planla  →  kontrollü çalıştır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4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4"/>
          <p:cNvSpPr/>
          <p:nvPr/>
        </p:nvSpPr>
        <p:spPr>
          <a:xfrm>
            <a:off x="502920" y="274320"/>
            <a:ext cx="5486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inData  ·  SEMANTIC RAG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502920" y="594360"/>
            <a:ext cx="112471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200"/>
              <a:buFont typeface="Cambria"/>
              <a:buNone/>
            </a:pPr>
            <a:r>
              <a:rPr b="1" i="0" lang="en-US" sz="32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inData: kurumsal veriye semantik erişim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502920" y="1508760"/>
            <a:ext cx="2651760" cy="448056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"/>
          <p:cNvSpPr/>
          <p:nvPr/>
        </p:nvSpPr>
        <p:spPr>
          <a:xfrm>
            <a:off x="502920" y="1508760"/>
            <a:ext cx="2651760" cy="109728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"/>
          <p:cNvSpPr/>
          <p:nvPr/>
        </p:nvSpPr>
        <p:spPr>
          <a:xfrm>
            <a:off x="502920" y="1508760"/>
            <a:ext cx="26517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4200"/>
              <a:buFont typeface="Cambria"/>
              <a:buNone/>
            </a:pPr>
            <a:r>
              <a:rPr b="1" i="0" lang="en-US" sz="42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4"/>
          <p:cNvSpPr/>
          <p:nvPr/>
        </p:nvSpPr>
        <p:spPr>
          <a:xfrm>
            <a:off x="594360" y="2697480"/>
            <a:ext cx="2468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BAĞLAN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594360" y="3200400"/>
            <a:ext cx="246888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PostgreSQL · Oracle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Yönetilen data pool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3154680" y="3383280"/>
            <a:ext cx="228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3383280" y="1508760"/>
            <a:ext cx="2651760" cy="448056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3383280" y="1508760"/>
            <a:ext cx="2651760" cy="109728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3383280" y="1508760"/>
            <a:ext cx="26517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4200"/>
              <a:buFont typeface="Cambria"/>
              <a:buNone/>
            </a:pPr>
            <a:r>
              <a:rPr b="1" i="0" lang="en-US" sz="42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3474720" y="2697480"/>
            <a:ext cx="2468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İNDEKSLE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3474720" y="3200400"/>
            <a:ext cx="246888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Doküman · DDL · kolon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Ayrı semantic koleksiyon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6035040" y="3383280"/>
            <a:ext cx="228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6263640" y="1508760"/>
            <a:ext cx="2651760" cy="448056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"/>
          <p:cNvSpPr/>
          <p:nvPr/>
        </p:nvSpPr>
        <p:spPr>
          <a:xfrm>
            <a:off x="6263640" y="1508760"/>
            <a:ext cx="2651760" cy="109728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"/>
          <p:cNvSpPr/>
          <p:nvPr/>
        </p:nvSpPr>
        <p:spPr>
          <a:xfrm>
            <a:off x="6263640" y="1508760"/>
            <a:ext cx="26517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4200"/>
              <a:buFont typeface="Cambria"/>
              <a:buNone/>
            </a:pPr>
            <a:r>
              <a:rPr b="1" i="0" lang="en-US" sz="42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/>
          <p:nvPr/>
        </p:nvSpPr>
        <p:spPr>
          <a:xfrm>
            <a:off x="6355080" y="2697480"/>
            <a:ext cx="2468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YAPILANDIR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6355080" y="3200400"/>
            <a:ext cx="246888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LLM · hybrid search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Rerank · LDAP kuralı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8915400" y="3383280"/>
            <a:ext cx="228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9144000" y="1508760"/>
            <a:ext cx="2651760" cy="448056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"/>
          <p:cNvSpPr/>
          <p:nvPr/>
        </p:nvSpPr>
        <p:spPr>
          <a:xfrm>
            <a:off x="9144000" y="1508760"/>
            <a:ext cx="2651760" cy="109728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"/>
          <p:cNvSpPr/>
          <p:nvPr/>
        </p:nvSpPr>
        <p:spPr>
          <a:xfrm>
            <a:off x="9144000" y="1508760"/>
            <a:ext cx="26517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4200"/>
              <a:buFont typeface="Cambria"/>
              <a:buNone/>
            </a:pPr>
            <a:r>
              <a:rPr b="1" i="0" lang="en-US" sz="42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9235440" y="2697480"/>
            <a:ext cx="2468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YAYINLA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/>
          <p:nvPr/>
        </p:nvSpPr>
        <p:spPr>
          <a:xfrm>
            <a:off x="9235440" y="3200400"/>
            <a:ext cx="246888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Worker veya private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Kurumsal chatbot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502920" y="626364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Kaynak  →  semantic index  →  erişim politikası  →  cevap deneyimi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"/>
          <p:cNvSpPr/>
          <p:nvPr/>
        </p:nvSpPr>
        <p:spPr>
          <a:xfrm>
            <a:off x="502920" y="347472"/>
            <a:ext cx="5486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AGENTIS  ·  SWARM ENGINE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502920" y="731520"/>
            <a:ext cx="10972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Agentis: fikirden çalışan AI servisine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502920" y="1828800"/>
            <a:ext cx="5486400" cy="41148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502920" y="1828800"/>
            <a:ext cx="5486400" cy="45720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640080" y="1828800"/>
            <a:ext cx="5212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BUILD  01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640080" y="2423160"/>
            <a:ext cx="2377440" cy="1280160"/>
          </a:xfrm>
          <a:prstGeom prst="rect">
            <a:avLst/>
          </a:prstGeom>
          <a:solidFill>
            <a:srgbClr val="0337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5"/>
          <p:cNvSpPr/>
          <p:nvPr/>
        </p:nvSpPr>
        <p:spPr>
          <a:xfrm>
            <a:off x="731520" y="251460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AGENTS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731520" y="301752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YAML ile tanımla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291840" y="2423160"/>
            <a:ext cx="2377440" cy="1280160"/>
          </a:xfrm>
          <a:prstGeom prst="rect">
            <a:avLst/>
          </a:prstGeom>
          <a:solidFill>
            <a:srgbClr val="0337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5"/>
          <p:cNvSpPr/>
          <p:nvPr/>
        </p:nvSpPr>
        <p:spPr>
          <a:xfrm>
            <a:off x="3383280" y="251460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TOOLBOX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3383280" y="301752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Yetenekleri paylaş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640080" y="3977640"/>
            <a:ext cx="2377440" cy="1280160"/>
          </a:xfrm>
          <a:prstGeom prst="rect">
            <a:avLst/>
          </a:prstGeom>
          <a:solidFill>
            <a:srgbClr val="0337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"/>
          <p:cNvSpPr/>
          <p:nvPr/>
        </p:nvSpPr>
        <p:spPr>
          <a:xfrm>
            <a:off x="731520" y="406908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FLOW BUILDER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731520" y="457200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Görsel olarak bağla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3291840" y="3977640"/>
            <a:ext cx="2377440" cy="1280160"/>
          </a:xfrm>
          <a:prstGeom prst="rect">
            <a:avLst/>
          </a:prstGeom>
          <a:solidFill>
            <a:srgbClr val="0337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5"/>
          <p:cNvSpPr/>
          <p:nvPr/>
        </p:nvSpPr>
        <p:spPr>
          <a:xfrm>
            <a:off x="3383280" y="406908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MY FLOWS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3383280" y="4572000"/>
            <a:ext cx="2194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Kodla özelleştir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5989320" y="3657600"/>
            <a:ext cx="3657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6492240" y="1828800"/>
            <a:ext cx="5166360" cy="411480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5"/>
          <p:cNvSpPr/>
          <p:nvPr/>
        </p:nvSpPr>
        <p:spPr>
          <a:xfrm>
            <a:off x="6492240" y="1828800"/>
            <a:ext cx="5166360" cy="457200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5"/>
          <p:cNvSpPr/>
          <p:nvPr/>
        </p:nvSpPr>
        <p:spPr>
          <a:xfrm>
            <a:off x="6629400" y="182880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RUN &amp; SCALE  02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6629400" y="2423160"/>
            <a:ext cx="2286000" cy="1280160"/>
          </a:xfrm>
          <a:prstGeom prst="rect">
            <a:avLst/>
          </a:prstGeom>
          <a:solidFill>
            <a:srgbClr val="0337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5"/>
          <p:cNvSpPr/>
          <p:nvPr/>
        </p:nvSpPr>
        <p:spPr>
          <a:xfrm>
            <a:off x="6720840" y="2514600"/>
            <a:ext cx="2103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CHAT APPS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6720840" y="3017520"/>
            <a:ext cx="2103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inData'yı sun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9144000" y="2423160"/>
            <a:ext cx="2286000" cy="1280160"/>
          </a:xfrm>
          <a:prstGeom prst="rect">
            <a:avLst/>
          </a:prstGeom>
          <a:solidFill>
            <a:srgbClr val="0337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5"/>
          <p:cNvSpPr/>
          <p:nvPr/>
        </p:nvSpPr>
        <p:spPr>
          <a:xfrm>
            <a:off x="9235440" y="2514600"/>
            <a:ext cx="2103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MARKETPLACE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9235440" y="3017520"/>
            <a:ext cx="2103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Hazır akışı kullan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6629400" y="3977640"/>
            <a:ext cx="2286000" cy="1280160"/>
          </a:xfrm>
          <a:prstGeom prst="rect">
            <a:avLst/>
          </a:prstGeom>
          <a:solidFill>
            <a:srgbClr val="0337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5"/>
          <p:cNvSpPr/>
          <p:nvPr/>
        </p:nvSpPr>
        <p:spPr>
          <a:xfrm>
            <a:off x="6720840" y="4069080"/>
            <a:ext cx="2103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INFRASTRUCTURE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6720840" y="4572000"/>
            <a:ext cx="2103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Worker · LLMaaS · GPU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9144000" y="3977640"/>
            <a:ext cx="2286000" cy="1280160"/>
          </a:xfrm>
          <a:prstGeom prst="rect">
            <a:avLst/>
          </a:prstGeom>
          <a:solidFill>
            <a:srgbClr val="0337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5"/>
          <p:cNvSpPr/>
          <p:nvPr/>
        </p:nvSpPr>
        <p:spPr>
          <a:xfrm>
            <a:off x="9235440" y="4069080"/>
            <a:ext cx="2103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OPERATIONS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/>
          <p:nvPr/>
        </p:nvSpPr>
        <p:spPr>
          <a:xfrm>
            <a:off x="9235440" y="4572000"/>
            <a:ext cx="21031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Onay · geçmiş · kullanım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/>
          <p:nvPr/>
        </p:nvSpPr>
        <p:spPr>
          <a:xfrm>
            <a:off x="502920" y="626364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Tek tanımdan çalışan servise: tasarla, yayınla, yönet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6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6"/>
          <p:cNvSpPr/>
          <p:nvPr/>
        </p:nvSpPr>
        <p:spPr>
          <a:xfrm>
            <a:off x="502920" y="274320"/>
            <a:ext cx="5486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AGENTIS YAŞAM DÖNGÜSÜ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502920" y="594360"/>
            <a:ext cx="112471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Bir flow, fikirden denetlenebilir çalıştırmaya gider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914400" y="1600200"/>
            <a:ext cx="1234440" cy="123444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6"/>
          <p:cNvSpPr/>
          <p:nvPr/>
        </p:nvSpPr>
        <p:spPr>
          <a:xfrm>
            <a:off x="914400" y="1600200"/>
            <a:ext cx="12344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502920" y="2971800"/>
            <a:ext cx="2057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400"/>
              <a:buFont typeface="Cambria"/>
              <a:buNone/>
            </a:pPr>
            <a:r>
              <a:rPr b="1" i="0" lang="en-US" sz="14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Tasarla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502920" y="3429000"/>
            <a:ext cx="20574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Görsel builder veya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metinden kod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2560320" y="2176272"/>
            <a:ext cx="22860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6"/>
          <p:cNvSpPr/>
          <p:nvPr/>
        </p:nvSpPr>
        <p:spPr>
          <a:xfrm>
            <a:off x="3200400" y="1600200"/>
            <a:ext cx="1234440" cy="1234440"/>
          </a:xfrm>
          <a:prstGeom prst="ellipse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6"/>
          <p:cNvSpPr/>
          <p:nvPr/>
        </p:nvSpPr>
        <p:spPr>
          <a:xfrm>
            <a:off x="3200400" y="1600200"/>
            <a:ext cx="12344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2788920" y="2971800"/>
            <a:ext cx="2057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400"/>
              <a:buFont typeface="Cambria"/>
              <a:buNone/>
            </a:pPr>
            <a:r>
              <a:rPr b="1" i="0" lang="en-US" sz="14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Bağla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2788920" y="3429000"/>
            <a:ext cx="20574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Agent · tool · connector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inData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4846320" y="2176272"/>
            <a:ext cx="22860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6"/>
          <p:cNvSpPr/>
          <p:nvPr/>
        </p:nvSpPr>
        <p:spPr>
          <a:xfrm>
            <a:off x="5486400" y="1600200"/>
            <a:ext cx="1234440" cy="123444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6"/>
          <p:cNvSpPr/>
          <p:nvPr/>
        </p:nvSpPr>
        <p:spPr>
          <a:xfrm>
            <a:off x="5486400" y="1600200"/>
            <a:ext cx="12344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6"/>
          <p:cNvSpPr/>
          <p:nvPr/>
        </p:nvSpPr>
        <p:spPr>
          <a:xfrm>
            <a:off x="5074920" y="2971800"/>
            <a:ext cx="2057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400"/>
              <a:buFont typeface="Cambria"/>
              <a:buNone/>
            </a:pPr>
            <a:r>
              <a:rPr b="1" i="0" lang="en-US" sz="14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Çalıştır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6"/>
          <p:cNvSpPr/>
          <p:nvPr/>
        </p:nvSpPr>
        <p:spPr>
          <a:xfrm>
            <a:off x="5074920" y="3429000"/>
            <a:ext cx="20574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Manuel · cron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webhook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6"/>
          <p:cNvSpPr/>
          <p:nvPr/>
        </p:nvSpPr>
        <p:spPr>
          <a:xfrm>
            <a:off x="7132320" y="2176272"/>
            <a:ext cx="22860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6"/>
          <p:cNvSpPr/>
          <p:nvPr/>
        </p:nvSpPr>
        <p:spPr>
          <a:xfrm>
            <a:off x="7772400" y="1600200"/>
            <a:ext cx="1234440" cy="1234440"/>
          </a:xfrm>
          <a:prstGeom prst="ellipse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6"/>
          <p:cNvSpPr/>
          <p:nvPr/>
        </p:nvSpPr>
        <p:spPr>
          <a:xfrm>
            <a:off x="7772400" y="1600200"/>
            <a:ext cx="12344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7360920" y="2971800"/>
            <a:ext cx="2057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400"/>
              <a:buFont typeface="Cambria"/>
              <a:buNone/>
            </a:pPr>
            <a:r>
              <a:rPr b="1" i="0" lang="en-US" sz="14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Onayla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7360920" y="3429000"/>
            <a:ext cx="20574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Human-in-the-loop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ve feedback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9418320" y="2176272"/>
            <a:ext cx="228600" cy="36576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6"/>
          <p:cNvSpPr/>
          <p:nvPr/>
        </p:nvSpPr>
        <p:spPr>
          <a:xfrm>
            <a:off x="10058400" y="1600200"/>
            <a:ext cx="1234440" cy="123444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6"/>
          <p:cNvSpPr/>
          <p:nvPr/>
        </p:nvSpPr>
        <p:spPr>
          <a:xfrm>
            <a:off x="10058400" y="1600200"/>
            <a:ext cx="1234440" cy="1234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2600"/>
              <a:buFont typeface="Cambria"/>
              <a:buNone/>
            </a:pPr>
            <a:r>
              <a:rPr b="1" i="0" lang="en-US" sz="26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9646920" y="2971800"/>
            <a:ext cx="2057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400"/>
              <a:buFont typeface="Cambria"/>
              <a:buNone/>
            </a:pPr>
            <a:r>
              <a:rPr b="1" i="0" lang="en-US" sz="14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İzle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9646920" y="3429000"/>
            <a:ext cx="205740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Run history · logs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· usage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502920" y="4892040"/>
            <a:ext cx="11247120" cy="114300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6"/>
          <p:cNvSpPr/>
          <p:nvPr/>
        </p:nvSpPr>
        <p:spPr>
          <a:xfrm>
            <a:off x="502920" y="4892040"/>
            <a:ext cx="54864" cy="1143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6"/>
          <p:cNvSpPr/>
          <p:nvPr/>
        </p:nvSpPr>
        <p:spPr>
          <a:xfrm>
            <a:off x="731520" y="4983480"/>
            <a:ext cx="1078992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Aynı graph snapshot'ı, adım sonuçlarını ve bekleyen onayı korur.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Akış yalnız tasarım değil — çalıştırma ve yönetişim yaşam döngüsüdür.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7"/>
          <p:cNvSpPr/>
          <p:nvPr/>
        </p:nvSpPr>
        <p:spPr>
          <a:xfrm>
            <a:off x="502920" y="347472"/>
            <a:ext cx="5486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WORKLOAD ALTYAPİSİ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7"/>
          <p:cNvSpPr/>
          <p:nvPr/>
        </p:nvSpPr>
        <p:spPr>
          <a:xfrm>
            <a:off x="502920" y="731520"/>
            <a:ext cx="10972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İhtiyaca göre çalışan altyapı seçenekleri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7"/>
          <p:cNvSpPr/>
          <p:nvPr/>
        </p:nvSpPr>
        <p:spPr>
          <a:xfrm>
            <a:off x="502920" y="1828800"/>
            <a:ext cx="5532120" cy="187452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7"/>
          <p:cNvSpPr/>
          <p:nvPr/>
        </p:nvSpPr>
        <p:spPr>
          <a:xfrm>
            <a:off x="502920" y="1828800"/>
            <a:ext cx="54864" cy="187452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7"/>
          <p:cNvSpPr/>
          <p:nvPr/>
        </p:nvSpPr>
        <p:spPr>
          <a:xfrm>
            <a:off x="731520" y="2240280"/>
            <a:ext cx="822960" cy="82296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7"/>
          <p:cNvSpPr/>
          <p:nvPr/>
        </p:nvSpPr>
        <p:spPr>
          <a:xfrm>
            <a:off x="731520" y="224028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✦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/>
          <p:nvPr/>
        </p:nvSpPr>
        <p:spPr>
          <a:xfrm>
            <a:off x="1737360" y="2011680"/>
            <a:ext cx="4114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WORKER NODES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7"/>
          <p:cNvSpPr/>
          <p:nvPr/>
        </p:nvSpPr>
        <p:spPr>
          <a:xfrm>
            <a:off x="1737360" y="2606040"/>
            <a:ext cx="4114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Agent · tool · flow · chatbot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7"/>
          <p:cNvSpPr/>
          <p:nvPr/>
        </p:nvSpPr>
        <p:spPr>
          <a:xfrm>
            <a:off x="6309360" y="1828800"/>
            <a:ext cx="5532120" cy="187452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7"/>
          <p:cNvSpPr/>
          <p:nvPr/>
        </p:nvSpPr>
        <p:spPr>
          <a:xfrm>
            <a:off x="6309360" y="1828800"/>
            <a:ext cx="54864" cy="187452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7"/>
          <p:cNvSpPr/>
          <p:nvPr/>
        </p:nvSpPr>
        <p:spPr>
          <a:xfrm>
            <a:off x="6537960" y="2240280"/>
            <a:ext cx="822960" cy="82296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7"/>
          <p:cNvSpPr/>
          <p:nvPr/>
        </p:nvSpPr>
        <p:spPr>
          <a:xfrm>
            <a:off x="6537960" y="224028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✦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7"/>
          <p:cNvSpPr/>
          <p:nvPr/>
        </p:nvSpPr>
        <p:spPr>
          <a:xfrm>
            <a:off x="7543800" y="2011680"/>
            <a:ext cx="4114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LLMaaS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7"/>
          <p:cNvSpPr/>
          <p:nvPr/>
        </p:nvSpPr>
        <p:spPr>
          <a:xfrm>
            <a:off x="7543800" y="2606040"/>
            <a:ext cx="4114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vLLM / LiteLLM endpoint yönetimi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7"/>
          <p:cNvSpPr/>
          <p:nvPr/>
        </p:nvSpPr>
        <p:spPr>
          <a:xfrm>
            <a:off x="502920" y="3931920"/>
            <a:ext cx="5532120" cy="187452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7"/>
          <p:cNvSpPr/>
          <p:nvPr/>
        </p:nvSpPr>
        <p:spPr>
          <a:xfrm>
            <a:off x="502920" y="3931920"/>
            <a:ext cx="54864" cy="187452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7"/>
          <p:cNvSpPr/>
          <p:nvPr/>
        </p:nvSpPr>
        <p:spPr>
          <a:xfrm>
            <a:off x="731520" y="4343400"/>
            <a:ext cx="822960" cy="82296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7"/>
          <p:cNvSpPr/>
          <p:nvPr/>
        </p:nvSpPr>
        <p:spPr>
          <a:xfrm>
            <a:off x="731520" y="434340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✦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1737360" y="4114800"/>
            <a:ext cx="4114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GPU ENVIRONMENTS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1737360" y="4709160"/>
            <a:ext cx="4114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Tenant GPU · CPU · RAM · disk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7"/>
          <p:cNvSpPr/>
          <p:nvPr/>
        </p:nvSpPr>
        <p:spPr>
          <a:xfrm>
            <a:off x="6309360" y="3931920"/>
            <a:ext cx="5532120" cy="187452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7"/>
          <p:cNvSpPr/>
          <p:nvPr/>
        </p:nvSpPr>
        <p:spPr>
          <a:xfrm>
            <a:off x="6309360" y="3931920"/>
            <a:ext cx="54864" cy="1874520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7"/>
          <p:cNvSpPr/>
          <p:nvPr/>
        </p:nvSpPr>
        <p:spPr>
          <a:xfrm>
            <a:off x="6537960" y="4343400"/>
            <a:ext cx="822960" cy="82296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7"/>
          <p:cNvSpPr/>
          <p:nvPr/>
        </p:nvSpPr>
        <p:spPr>
          <a:xfrm>
            <a:off x="6537960" y="4343400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✦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7543800" y="4114800"/>
            <a:ext cx="41148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PRIVATE DEPLOYMENT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7543800" y="4709160"/>
            <a:ext cx="4114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Kurumsal ağ ve erişim politikası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502920" y="626364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GPU Environments için kapasite planı ve kontrollü pilot koşulunu sözlü olarak belirtin.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8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8"/>
          <p:cNvSpPr/>
          <p:nvPr/>
        </p:nvSpPr>
        <p:spPr>
          <a:xfrm>
            <a:off x="502920" y="274320"/>
            <a:ext cx="5486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6B4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0D6B4F"/>
                </a:solidFill>
                <a:latin typeface="Calibri"/>
                <a:ea typeface="Calibri"/>
                <a:cs typeface="Calibri"/>
                <a:sym typeface="Calibri"/>
              </a:rPr>
              <a:t>YÖNETİŞİM KATMANLARI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8"/>
          <p:cNvSpPr/>
          <p:nvPr/>
        </p:nvSpPr>
        <p:spPr>
          <a:xfrm>
            <a:off x="502920" y="594360"/>
            <a:ext cx="1124712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064E3B"/>
                </a:solidFill>
                <a:latin typeface="Cambria"/>
                <a:ea typeface="Cambria"/>
                <a:cs typeface="Cambria"/>
                <a:sym typeface="Cambria"/>
              </a:rPr>
              <a:t>Kontrol, flow'un sonuna eklenen bir özellik değildir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8"/>
          <p:cNvSpPr/>
          <p:nvPr/>
        </p:nvSpPr>
        <p:spPr>
          <a:xfrm>
            <a:off x="502920" y="1463040"/>
            <a:ext cx="11247120" cy="822960"/>
          </a:xfrm>
          <a:prstGeom prst="rect">
            <a:avLst/>
          </a:prstGeom>
          <a:solidFill>
            <a:srgbClr val="EEF5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8"/>
          <p:cNvSpPr/>
          <p:nvPr/>
        </p:nvSpPr>
        <p:spPr>
          <a:xfrm>
            <a:off x="502920" y="1463040"/>
            <a:ext cx="54864" cy="82296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8"/>
          <p:cNvSpPr/>
          <p:nvPr/>
        </p:nvSpPr>
        <p:spPr>
          <a:xfrm>
            <a:off x="731520" y="1508760"/>
            <a:ext cx="1078992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1400"/>
              <a:buFont typeface="Calibri"/>
              <a:buNone/>
            </a:pPr>
            <a:r>
              <a:rPr b="0" i="0" lang="en-US" sz="1400" u="none" cap="none" strike="noStrike">
                <a:solidFill>
                  <a:srgbClr val="1A1A1A"/>
                </a:solidFill>
                <a:latin typeface="Calibri"/>
                <a:ea typeface="Calibri"/>
                <a:cs typeface="Calibri"/>
                <a:sym typeface="Calibri"/>
              </a:rPr>
              <a:t>Kimlikten çalıştırma geçmişine kadar yönetişim katmanları birlikte işler.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8"/>
          <p:cNvSpPr/>
          <p:nvPr/>
        </p:nvSpPr>
        <p:spPr>
          <a:xfrm>
            <a:off x="502920" y="2468880"/>
            <a:ext cx="11247120" cy="685800"/>
          </a:xfrm>
          <a:prstGeom prst="rect">
            <a:avLst/>
          </a:prstGeom>
          <a:solidFill>
            <a:srgbClr val="F5F5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8"/>
          <p:cNvSpPr/>
          <p:nvPr/>
        </p:nvSpPr>
        <p:spPr>
          <a:xfrm>
            <a:off x="640080" y="2560320"/>
            <a:ext cx="502920" cy="50292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8"/>
          <p:cNvSpPr/>
          <p:nvPr/>
        </p:nvSpPr>
        <p:spPr>
          <a:xfrm>
            <a:off x="640080" y="256032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8"/>
          <p:cNvSpPr/>
          <p:nvPr/>
        </p:nvSpPr>
        <p:spPr>
          <a:xfrm>
            <a:off x="1325880" y="246888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Tenant kapsamı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8"/>
          <p:cNvSpPr/>
          <p:nvPr/>
        </p:nvSpPr>
        <p:spPr>
          <a:xfrm>
            <a:off x="3657600" y="2468880"/>
            <a:ext cx="790956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Şifreli credential ve kaynak bazlı API key politikası ile izole edilmiş tenant alanı.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8"/>
          <p:cNvSpPr/>
          <p:nvPr/>
        </p:nvSpPr>
        <p:spPr>
          <a:xfrm>
            <a:off x="502920" y="3246120"/>
            <a:ext cx="11247120" cy="6858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8"/>
          <p:cNvSpPr/>
          <p:nvPr/>
        </p:nvSpPr>
        <p:spPr>
          <a:xfrm>
            <a:off x="640080" y="3337560"/>
            <a:ext cx="502920" cy="50292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8"/>
          <p:cNvSpPr/>
          <p:nvPr/>
        </p:nvSpPr>
        <p:spPr>
          <a:xfrm>
            <a:off x="640080" y="333756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8"/>
          <p:cNvSpPr/>
          <p:nvPr/>
        </p:nvSpPr>
        <p:spPr>
          <a:xfrm>
            <a:off x="1325880" y="324612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Credentials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8"/>
          <p:cNvSpPr/>
          <p:nvPr/>
        </p:nvSpPr>
        <p:spPr>
          <a:xfrm>
            <a:off x="3657600" y="3246120"/>
            <a:ext cx="790956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DB/LLM/LDAP bağlantıları merkezi secret referansıyla yönetilir.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8"/>
          <p:cNvSpPr/>
          <p:nvPr/>
        </p:nvSpPr>
        <p:spPr>
          <a:xfrm>
            <a:off x="502920" y="4023360"/>
            <a:ext cx="11247120" cy="685800"/>
          </a:xfrm>
          <a:prstGeom prst="rect">
            <a:avLst/>
          </a:prstGeom>
          <a:solidFill>
            <a:srgbClr val="F5F5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8"/>
          <p:cNvSpPr/>
          <p:nvPr/>
        </p:nvSpPr>
        <p:spPr>
          <a:xfrm>
            <a:off x="640080" y="4114800"/>
            <a:ext cx="502920" cy="50292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8"/>
          <p:cNvSpPr/>
          <p:nvPr/>
        </p:nvSpPr>
        <p:spPr>
          <a:xfrm>
            <a:off x="640080" y="411480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8"/>
          <p:cNvSpPr/>
          <p:nvPr/>
        </p:nvSpPr>
        <p:spPr>
          <a:xfrm>
            <a:off x="1325880" y="402336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API Keys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8"/>
          <p:cNvSpPr/>
          <p:nvPr/>
        </p:nvSpPr>
        <p:spPr>
          <a:xfrm>
            <a:off x="3657600" y="4023360"/>
            <a:ext cx="790956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Kaynak bazlı erişim politikası; her servis kendi kapsamına göre çalışır.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8"/>
          <p:cNvSpPr/>
          <p:nvPr/>
        </p:nvSpPr>
        <p:spPr>
          <a:xfrm>
            <a:off x="502920" y="4800600"/>
            <a:ext cx="11247120" cy="685800"/>
          </a:xfrm>
          <a:prstGeom prst="rect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8"/>
          <p:cNvSpPr/>
          <p:nvPr/>
        </p:nvSpPr>
        <p:spPr>
          <a:xfrm>
            <a:off x="640080" y="4892040"/>
            <a:ext cx="502920" cy="50292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640080" y="489204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1325880" y="480060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Approvals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3657600" y="4800600"/>
            <a:ext cx="790956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Human-in-the-loop kritik adımları durdurur; onaydan sonra flow devam eder.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502920" y="5577840"/>
            <a:ext cx="11247120" cy="685800"/>
          </a:xfrm>
          <a:prstGeom prst="rect">
            <a:avLst/>
          </a:prstGeom>
          <a:solidFill>
            <a:srgbClr val="F5F5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8"/>
          <p:cNvSpPr/>
          <p:nvPr/>
        </p:nvSpPr>
        <p:spPr>
          <a:xfrm>
            <a:off x="640080" y="5669280"/>
            <a:ext cx="502920" cy="50292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8"/>
          <p:cNvSpPr/>
          <p:nvPr/>
        </p:nvSpPr>
        <p:spPr>
          <a:xfrm>
            <a:off x="640080" y="5669280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1325880" y="5577840"/>
            <a:ext cx="22860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64E3B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064E3B"/>
                </a:solidFill>
                <a:latin typeface="Calibri"/>
                <a:ea typeface="Calibri"/>
                <a:cs typeface="Calibri"/>
                <a:sym typeface="Calibri"/>
              </a:rPr>
              <a:t>Audit &amp; History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3657600" y="5577840"/>
            <a:ext cx="790956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4A4A4A"/>
                </a:solidFill>
                <a:latin typeface="Calibri"/>
                <a:ea typeface="Calibri"/>
                <a:cs typeface="Calibri"/>
                <a:sym typeface="Calibri"/>
              </a:rPr>
              <a:t>Run history sonuç ve hatayı saklar; tam iz kaydı tutulur.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9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9"/>
          <p:cNvSpPr/>
          <p:nvPr/>
        </p:nvSpPr>
        <p:spPr>
          <a:xfrm>
            <a:off x="502920" y="347472"/>
            <a:ext cx="5486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ÖRNEK SENARYO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9"/>
          <p:cNvSpPr/>
          <p:nvPr/>
        </p:nvSpPr>
        <p:spPr>
          <a:xfrm>
            <a:off x="502920" y="731520"/>
            <a:ext cx="10972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mbria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Kurumsal bilgi asistanından onaylı aksiyona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9"/>
          <p:cNvSpPr/>
          <p:nvPr/>
        </p:nvSpPr>
        <p:spPr>
          <a:xfrm>
            <a:off x="502920" y="1828800"/>
            <a:ext cx="3566160" cy="393192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9"/>
          <p:cNvSpPr/>
          <p:nvPr/>
        </p:nvSpPr>
        <p:spPr>
          <a:xfrm>
            <a:off x="502920" y="1828800"/>
            <a:ext cx="3566160" cy="54864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9"/>
          <p:cNvSpPr/>
          <p:nvPr/>
        </p:nvSpPr>
        <p:spPr>
          <a:xfrm>
            <a:off x="1600200" y="1965960"/>
            <a:ext cx="1371600" cy="137160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9"/>
          <p:cNvSpPr/>
          <p:nvPr/>
        </p:nvSpPr>
        <p:spPr>
          <a:xfrm>
            <a:off x="1600200" y="1965960"/>
            <a:ext cx="137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9"/>
          <p:cNvSpPr/>
          <p:nvPr/>
        </p:nvSpPr>
        <p:spPr>
          <a:xfrm>
            <a:off x="640080" y="3474720"/>
            <a:ext cx="3291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inData bağlamı kurar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9"/>
          <p:cNvSpPr/>
          <p:nvPr/>
        </p:nvSpPr>
        <p:spPr>
          <a:xfrm>
            <a:off x="640080" y="4023360"/>
            <a:ext cx="329184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Politikalar, DDL ve işlem verisi semantik olarak aranır; soru güvenilir kurumsal bağlamla yanıtlanır.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9"/>
          <p:cNvSpPr/>
          <p:nvPr/>
        </p:nvSpPr>
        <p:spPr>
          <a:xfrm>
            <a:off x="4069080" y="3520440"/>
            <a:ext cx="274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9"/>
          <p:cNvSpPr/>
          <p:nvPr/>
        </p:nvSpPr>
        <p:spPr>
          <a:xfrm>
            <a:off x="4343400" y="1828800"/>
            <a:ext cx="3566160" cy="393192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9"/>
          <p:cNvSpPr/>
          <p:nvPr/>
        </p:nvSpPr>
        <p:spPr>
          <a:xfrm>
            <a:off x="4343400" y="1828800"/>
            <a:ext cx="3566160" cy="54864"/>
          </a:xfrm>
          <a:prstGeom prst="rect">
            <a:avLst/>
          </a:prstGeom>
          <a:solidFill>
            <a:srgbClr val="F8E7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9"/>
          <p:cNvSpPr/>
          <p:nvPr/>
        </p:nvSpPr>
        <p:spPr>
          <a:xfrm>
            <a:off x="5440680" y="1965960"/>
            <a:ext cx="1371600" cy="137160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9"/>
          <p:cNvSpPr/>
          <p:nvPr/>
        </p:nvSpPr>
        <p:spPr>
          <a:xfrm>
            <a:off x="5440680" y="1965960"/>
            <a:ext cx="137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9"/>
          <p:cNvSpPr/>
          <p:nvPr/>
        </p:nvSpPr>
        <p:spPr>
          <a:xfrm>
            <a:off x="4480560" y="3474720"/>
            <a:ext cx="3291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Agentis planlar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9"/>
          <p:cNvSpPr/>
          <p:nvPr/>
        </p:nvSpPr>
        <p:spPr>
          <a:xfrm>
            <a:off x="4480560" y="4023360"/>
            <a:ext cx="329184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Agent; veritabanı, Jira ve e-posta connectorlarını kullanarak öneriyi bir eylem planına dönüştürür.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9"/>
          <p:cNvSpPr/>
          <p:nvPr/>
        </p:nvSpPr>
        <p:spPr>
          <a:xfrm>
            <a:off x="7909560" y="3520440"/>
            <a:ext cx="2743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→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9"/>
          <p:cNvSpPr/>
          <p:nvPr/>
        </p:nvSpPr>
        <p:spPr>
          <a:xfrm>
            <a:off x="8183880" y="1828800"/>
            <a:ext cx="3566160" cy="3931920"/>
          </a:xfrm>
          <a:prstGeom prst="rect">
            <a:avLst/>
          </a:prstGeom>
          <a:solidFill>
            <a:srgbClr val="0D6B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9"/>
          <p:cNvSpPr/>
          <p:nvPr/>
        </p:nvSpPr>
        <p:spPr>
          <a:xfrm>
            <a:off x="8183880" y="1828800"/>
            <a:ext cx="3566160" cy="54864"/>
          </a:xfrm>
          <a:prstGeom prst="rect">
            <a:avLst/>
          </a:prstGeom>
          <a:solidFill>
            <a:srgbClr val="C8A9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9"/>
          <p:cNvSpPr/>
          <p:nvPr/>
        </p:nvSpPr>
        <p:spPr>
          <a:xfrm>
            <a:off x="9281160" y="1965960"/>
            <a:ext cx="1371600" cy="1371600"/>
          </a:xfrm>
          <a:prstGeom prst="ellipse">
            <a:avLst/>
          </a:prstGeom>
          <a:solidFill>
            <a:srgbClr val="064E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9"/>
          <p:cNvSpPr/>
          <p:nvPr/>
        </p:nvSpPr>
        <p:spPr>
          <a:xfrm>
            <a:off x="9281160" y="1965960"/>
            <a:ext cx="137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F8E7C9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9"/>
          <p:cNvSpPr/>
          <p:nvPr/>
        </p:nvSpPr>
        <p:spPr>
          <a:xfrm>
            <a:off x="8321040" y="3474720"/>
            <a:ext cx="3291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8E7C9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8E7C9"/>
                </a:solidFill>
                <a:latin typeface="Calibri"/>
                <a:ea typeface="Calibri"/>
                <a:cs typeface="Calibri"/>
                <a:sym typeface="Calibri"/>
              </a:rPr>
              <a:t>İnsan karar verir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9"/>
          <p:cNvSpPr/>
          <p:nvPr/>
        </p:nvSpPr>
        <p:spPr>
          <a:xfrm>
            <a:off x="8321040" y="4023360"/>
            <a:ext cx="329184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Kritik adım approval kuyruğunda bekler. Onaydan sonra flow devam eder ve sonuç geçmişe yazılır.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9"/>
          <p:cNvSpPr/>
          <p:nvPr/>
        </p:nvSpPr>
        <p:spPr>
          <a:xfrm>
            <a:off x="502920" y="6263640"/>
            <a:ext cx="11247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1000"/>
              <a:buFont typeface="Calibri"/>
              <a:buNone/>
            </a:pPr>
            <a:r>
              <a:rPr b="0" i="1" lang="en-US" sz="10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Bilgi  →  karar desteği  →  kontrollü eylem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9"/>
          <p:cNvSpPr/>
          <p:nvPr/>
        </p:nvSpPr>
        <p:spPr>
          <a:xfrm>
            <a:off x="11612880" y="6492240"/>
            <a:ext cx="36576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8A96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C8A96E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2026-08-01T16:51:44Z</dcterms:created>
  <dc:creator>PptxGenJS</dc:creator>
</cp:coreProperties>
</file>